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95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96.xml" ContentType="application/vnd.openxmlformats-officedocument.presentationml.slide+xml"/>
  <Override PartName="/ppt/slides/slide17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315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6" r:id="rId15"/>
    <p:sldId id="367" r:id="rId16"/>
    <p:sldId id="368" r:id="rId17"/>
    <p:sldId id="362" r:id="rId18"/>
    <p:sldId id="363" r:id="rId19"/>
    <p:sldId id="336" r:id="rId20"/>
    <p:sldId id="258" r:id="rId21"/>
    <p:sldId id="278" r:id="rId22"/>
    <p:sldId id="282" r:id="rId23"/>
    <p:sldId id="284" r:id="rId24"/>
    <p:sldId id="287" r:id="rId25"/>
    <p:sldId id="288" r:id="rId26"/>
    <p:sldId id="285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9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6" r:id="rId57"/>
    <p:sldId id="295" r:id="rId58"/>
    <p:sldId id="296" r:id="rId59"/>
    <p:sldId id="344" r:id="rId60"/>
    <p:sldId id="365" r:id="rId61"/>
    <p:sldId id="293" r:id="rId62"/>
    <p:sldId id="298" r:id="rId63"/>
    <p:sldId id="279" r:id="rId64"/>
    <p:sldId id="294" r:id="rId65"/>
    <p:sldId id="339" r:id="rId66"/>
    <p:sldId id="364" r:id="rId67"/>
    <p:sldId id="289" r:id="rId68"/>
    <p:sldId id="335" r:id="rId69"/>
    <p:sldId id="297" r:id="rId70"/>
    <p:sldId id="341" r:id="rId71"/>
    <p:sldId id="342" r:id="rId72"/>
    <p:sldId id="343" r:id="rId73"/>
    <p:sldId id="340" r:id="rId74"/>
    <p:sldId id="346" r:id="rId75"/>
    <p:sldId id="331" r:id="rId76"/>
    <p:sldId id="345" r:id="rId77"/>
    <p:sldId id="333" r:id="rId78"/>
    <p:sldId id="334" r:id="rId79"/>
    <p:sldId id="329" r:id="rId80"/>
    <p:sldId id="330" r:id="rId81"/>
    <p:sldId id="299" r:id="rId82"/>
    <p:sldId id="320" r:id="rId83"/>
    <p:sldId id="321" r:id="rId84"/>
    <p:sldId id="322" r:id="rId85"/>
    <p:sldId id="327" r:id="rId86"/>
    <p:sldId id="332" r:id="rId87"/>
    <p:sldId id="338" r:id="rId88"/>
    <p:sldId id="350" r:id="rId89"/>
    <p:sldId id="326" r:id="rId90"/>
    <p:sldId id="348" r:id="rId91"/>
    <p:sldId id="324" r:id="rId92"/>
    <p:sldId id="349" r:id="rId93"/>
    <p:sldId id="325" r:id="rId94"/>
    <p:sldId id="328" r:id="rId95"/>
    <p:sldId id="317" r:id="rId96"/>
    <p:sldId id="27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80" autoAdjust="0"/>
  </p:normalViewPr>
  <p:slideViewPr>
    <p:cSldViewPr snapToGrid="0">
      <p:cViewPr>
        <p:scale>
          <a:sx n="96" d="100"/>
          <a:sy n="96" d="100"/>
        </p:scale>
        <p:origin x="-86" y="4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ustomXml" Target="../customXml/item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3F4FB5-B00F-4B5C-A4CD-3E24BFBD0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C93DDE5-787C-45D0-A243-37597BD0E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540F8A2-0C6B-4244-B64D-B6D7CE63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5E3B8E-3BD4-4496-9458-B9932D55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BDA2E3-B674-4A90-AE7C-D3228996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3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7607C7-C99A-4F09-AB88-CD1709CE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10B7B49-E632-4266-911F-DBAE6CCF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B46E41-0995-4FAB-802A-98F11834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93A20E-14CB-435B-9BCE-82F0E2B7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18B716-E6ED-4B9E-B08F-254B0048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82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2140EB6-66EA-4AB1-BB93-81023A690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D35624-1476-4C35-9D9D-16C75288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382B43-4C04-438E-98A0-AE1B59D2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32F422-58B7-439B-83E7-9688A2CD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4485D5-4052-4890-8052-247B16E8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34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C3B7A-E166-4A9A-B630-7DDE03CB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419279-99D6-4BBA-8F45-863DE9C3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170A58-31D5-4005-895D-582306A5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9187BB-7066-4219-BEB1-8815DA8A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E476ED-5CF2-4A35-BB4A-3A823298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5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74BFEB-ED35-47C9-8FDE-606DF180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0E38EE-A786-47B0-A8B1-33C6636BE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53C8B1-B8BA-4DA4-9FE4-780FC4AB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C3A185A-E544-4169-8BDC-FD2FF495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8F5524-D8CD-4F84-9061-F730A3F8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1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B71CDC-E7F8-4E77-AF75-04B8DAF1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0A621B-F5E6-46D0-83AC-20428EEB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AA0682C-6F13-4ECE-8336-F5747F03E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741AD02-D199-49D4-82E6-2EBEFDB1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4E7474B-1F75-4F4D-989D-98D08BBE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A26463B-6C3B-496F-87E8-440B0388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94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630244-67FD-417B-9A1A-E41C1B811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3F2372-ECAB-4E0F-9666-AD8B15272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EE856E1-6DC4-43DE-BFB6-77F54150C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6603DD8-B9BA-4526-86D3-2F81078D5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0C918FA-31F9-4844-A9C0-641032D6E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0F6FCFB-4A80-4CE5-9CF9-E77E63A7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1D57331-7E06-43A8-A413-D0B69FB9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C3054A7-BF58-4902-869B-13294F62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82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231065-F947-4F03-BF58-ADA9B787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0DDD816-892C-471B-A1FC-E1657B6D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5DB960-151B-4A48-9DA4-E3FAFEB6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73788E3-030E-4C74-91C4-8340B970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0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ABFDE41-0A64-4BDC-9DE8-3AA3CA76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676CACE-0D53-4485-965E-C364D7B9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FAC64CA-66FD-4D73-8883-E5860CBC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45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EFB95C-BD41-4F60-9BBD-BB715A7E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83538E-7DBD-43BE-A561-D18C44DA9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EE45E6-FA82-4BB8-AAEB-1C79753C8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08DEB89-1D9C-4FFC-BA06-AD139B89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58C141B-3A7B-4E9A-92B0-473CF792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5D90B4B-6C13-43F8-8CE8-3356A8DE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2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36188F-0C07-49EE-A31E-496453E8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86C934-1F20-4262-A919-9E81382AD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6D54851-2D6D-4812-BF77-A698E3689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D6C2937-7F8D-4BD5-86D8-3672748A1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A127F8-26DC-408E-BBF8-8F62877F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47976C9-C97D-493C-B8B0-379523EE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6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8A4AA25-6E2F-4DA3-A512-7B978862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D77EFE-568E-455B-AFB5-7E7270C0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1740AD1-4EEA-4B86-A95A-A171F0266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109BD-A84C-495A-A947-A8D6B848E188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578E20-0F18-4F01-9688-04D763F55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78BC3C-793C-4866-A7B3-3CD9E863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304AB-0D37-486F-8457-2F772ADE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0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machine-learning/crash-course/classification/precision-and-recal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towardsdatascience.com/roc-curve-and-auc-from-scratch-in-numpy-visualized-2612bb9459a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oc-curve-and-auc-from-scratch-in-numpy-visualized-2612bb9459ab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owardsdatascience.com/roc-curve-and-auc-from-scratch-in-numpy-visualized-2612bb9459a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91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21.png"/><Relationship Id="rId7" Type="http://schemas.openxmlformats.org/officeDocument/2006/relationships/image" Target="../media/image14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91.png"/><Relationship Id="rId4" Type="http://schemas.openxmlformats.org/officeDocument/2006/relationships/image" Target="../media/image2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14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50.png"/><Relationship Id="rId5" Type="http://schemas.openxmlformats.org/officeDocument/2006/relationships/image" Target="../media/image40.png"/><Relationship Id="rId10" Type="http://schemas.openxmlformats.org/officeDocument/2006/relationships/image" Target="../media/image14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50.png"/><Relationship Id="rId5" Type="http://schemas.openxmlformats.org/officeDocument/2006/relationships/image" Target="../media/image40.png"/><Relationship Id="rId10" Type="http://schemas.openxmlformats.org/officeDocument/2006/relationships/image" Target="../media/image16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12" Type="http://schemas.openxmlformats.org/officeDocument/2006/relationships/image" Target="../media/image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50.png"/><Relationship Id="rId5" Type="http://schemas.openxmlformats.org/officeDocument/2006/relationships/image" Target="../media/image40.png"/><Relationship Id="rId10" Type="http://schemas.openxmlformats.org/officeDocument/2006/relationships/image" Target="../media/image17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12" Type="http://schemas.openxmlformats.org/officeDocument/2006/relationships/image" Target="../media/image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50.png"/><Relationship Id="rId5" Type="http://schemas.openxmlformats.org/officeDocument/2006/relationships/image" Target="../media/image40.png"/><Relationship Id="rId10" Type="http://schemas.openxmlformats.org/officeDocument/2006/relationships/image" Target="../media/image170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s231n.github.io/optimization-2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en.wikipedia.org/wiki/Potentiome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NxadbrN_a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Perceptron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l-cheatsheet.readthedocs.io/en/latest/activation_functions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cture/neural-networks-deep-learning/what-does-this-have-to-do-with-the-brain-obJnR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XcQ4B-YSjQ&amp;list=PLkDaE6sCZn6Ec-XTbcX1uRg2_u4xOEky0&amp;index=34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deep-learning-nutshell-core-concepts/#activation-function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fusion_matri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10" Type="http://schemas.openxmlformats.org/officeDocument/2006/relationships/image" Target="../media/image70.gif"/><Relationship Id="rId4" Type="http://schemas.openxmlformats.org/officeDocument/2006/relationships/image" Target="../media/image430.png"/><Relationship Id="rId9" Type="http://schemas.openxmlformats.org/officeDocument/2006/relationships/image" Target="../media/image4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hyperlink" Target="https://medium.com/@karpathy/yes-you-should-understand-backprop-e2f06eab496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vidia.com/blog/deep-learning-nutshell-core-concepts/#activation-fun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E7F6D2-0D02-4A72-815A-61C73ECB2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Vision and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38D054A-051A-4ECE-AD93-EFEFBA959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3</a:t>
            </a:r>
          </a:p>
        </p:txBody>
      </p:sp>
    </p:spTree>
    <p:extLst>
      <p:ext uri="{BB962C8B-B14F-4D97-AF65-F5344CB8AC3E}">
        <p14:creationId xmlns:p14="http://schemas.microsoft.com/office/powerpoint/2010/main" val="212427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DBEB50-FBCC-4276-9060-1C1F5170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Precision, Recall,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46F96EC5-482D-475B-8CA9-7D9B242B2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Accuracy </a:t>
                </a:r>
              </a:p>
              <a:p>
                <a:pPr lvl="1"/>
                <a:r>
                  <a:rPr lang="en-GB" dirty="0"/>
                  <a:t>The </a:t>
                </a:r>
                <a:r>
                  <a:rPr lang="en-GB" dirty="0" err="1"/>
                  <a:t>percent</a:t>
                </a:r>
                <a:r>
                  <a:rPr lang="en-GB" dirty="0"/>
                  <a:t> of prediction that the model got right</a:t>
                </a:r>
              </a:p>
              <a:p>
                <a:r>
                  <a:rPr lang="en-GB" dirty="0"/>
                  <a:t>Precisi</a:t>
                </a:r>
                <a:r>
                  <a:rPr lang="en-GB" b="1" dirty="0"/>
                  <a:t>on</a:t>
                </a:r>
              </a:p>
              <a:p>
                <a:pPr lvl="1"/>
                <a:r>
                  <a:rPr lang="en-GB" dirty="0"/>
                  <a:t>The ability of a model to identity </a:t>
                </a:r>
                <a:r>
                  <a:rPr lang="en-GB" b="1" dirty="0"/>
                  <a:t>only </a:t>
                </a:r>
                <a:r>
                  <a:rPr lang="en-GB" dirty="0"/>
                  <a:t>relevant instances</a:t>
                </a:r>
                <a:endParaRPr lang="en-GB" b="1" dirty="0"/>
              </a:p>
              <a:p>
                <a:r>
                  <a:rPr lang="en-GB" dirty="0"/>
                  <a:t>Rec</a:t>
                </a:r>
                <a:r>
                  <a:rPr lang="en-GB" b="1" dirty="0"/>
                  <a:t>all</a:t>
                </a:r>
              </a:p>
              <a:p>
                <a:pPr lvl="1"/>
                <a:r>
                  <a:rPr lang="en-GB" dirty="0"/>
                  <a:t>The ability of a model to identify </a:t>
                </a:r>
                <a:r>
                  <a:rPr lang="en-GB" b="1" dirty="0"/>
                  <a:t>all</a:t>
                </a:r>
                <a:r>
                  <a:rPr lang="en-GB" dirty="0"/>
                  <a:t> relevant instances</a:t>
                </a:r>
              </a:p>
              <a:p>
                <a:r>
                  <a:rPr lang="en-GB" dirty="0"/>
                  <a:t>F1 score</a:t>
                </a:r>
              </a:p>
              <a:p>
                <a:pPr lvl="1"/>
                <a:r>
                  <a:rPr lang="en-GB" dirty="0"/>
                  <a:t>Harmonic mean between precision and recall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=2∗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∗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𝑟𝑒𝑐𝑎𝑙𝑙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F96EC5-482D-475B-8CA9-7D9B242B2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0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Precision vs. recall</a:t>
            </a:r>
            <a:endParaRPr lang="en-GB" dirty="0"/>
          </a:p>
        </p:txBody>
      </p:sp>
      <p:sp>
        <p:nvSpPr>
          <p:cNvPr id="4" name="AutoShape 2" descr="A number line from 0 to 1.0 on which 30 examples have been placed.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1" y="1260748"/>
            <a:ext cx="895773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44406" y="1737683"/>
            <a:ext cx="144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Precision: 0.8</a:t>
            </a:r>
          </a:p>
          <a:p>
            <a:r>
              <a:rPr lang="en-GB" dirty="0" smtClean="0"/>
              <a:t>Recall: 0.73</a:t>
            </a:r>
            <a:endParaRPr lang="en-GB" dirty="0"/>
          </a:p>
        </p:txBody>
      </p:sp>
      <p:sp>
        <p:nvSpPr>
          <p:cNvPr id="6" name="AutoShape 5" descr="Same set of examples, but with the classification threshold increased slightly. 2 of the 30 examples have been reclassified.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564904"/>
            <a:ext cx="901700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44406" y="3154689"/>
            <a:ext cx="155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Precision: 0.88</a:t>
            </a:r>
          </a:p>
          <a:p>
            <a:r>
              <a:rPr lang="en-GB" dirty="0" smtClean="0"/>
              <a:t>Recall: 0.64</a:t>
            </a:r>
            <a:endParaRPr lang="en-GB" dirty="0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1" y="4349326"/>
            <a:ext cx="89662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744406" y="4869161"/>
            <a:ext cx="155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Precision: 0.75</a:t>
            </a:r>
          </a:p>
          <a:p>
            <a:r>
              <a:rPr lang="en-GB" dirty="0" smtClean="0"/>
              <a:t>Recall: 0.82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50101" y="6412687"/>
            <a:ext cx="52902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5"/>
              </a:rPr>
              <a:t>https://</a:t>
            </a:r>
            <a:r>
              <a:rPr lang="en-GB" sz="1000" dirty="0" smtClean="0">
                <a:hlinkClick r:id="rId5"/>
              </a:rPr>
              <a:t>developers.google.com/machine-learning/crash-course/classification/precision-and-recall</a:t>
            </a:r>
            <a:r>
              <a:rPr lang="en-GB" sz="1000" dirty="0" smtClean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6772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Precision vs. recall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i="1" dirty="0" smtClean="0"/>
              <a:t>Precision</a:t>
            </a:r>
            <a:r>
              <a:rPr lang="en-GB" dirty="0" smtClean="0"/>
              <a:t>: spam detection, predict when to launch a satellite,  pregnancy tests etc.</a:t>
            </a:r>
          </a:p>
          <a:p>
            <a:pPr fontAlgn="base"/>
            <a:r>
              <a:rPr lang="en-GB" i="1" dirty="0" smtClean="0"/>
              <a:t>Recall</a:t>
            </a:r>
            <a:r>
              <a:rPr lang="en-GB" dirty="0" smtClean="0"/>
              <a:t>: airport security (make sure that every suspicions event is investigated), cancer prediction, detecting credit card frauds etc.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67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Shows the performance of a classifier at different classification thresholds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4254" y="3078900"/>
            <a:ext cx="3975153" cy="2976174"/>
            <a:chOff x="1532021" y="3448232"/>
            <a:chExt cx="3975153" cy="2976174"/>
          </a:xfrm>
        </p:grpSpPr>
        <p:grpSp>
          <p:nvGrpSpPr>
            <p:cNvPr id="8" name="Group 7"/>
            <p:cNvGrpSpPr/>
            <p:nvPr/>
          </p:nvGrpSpPr>
          <p:grpSpPr>
            <a:xfrm>
              <a:off x="2072553" y="3632900"/>
              <a:ext cx="2807368" cy="2430379"/>
              <a:chOff x="2101516" y="3064042"/>
              <a:chExt cx="2807368" cy="2430379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2101516" y="5494421"/>
                <a:ext cx="280736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2101516" y="3064042"/>
                <a:ext cx="0" cy="24303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1532021" y="3448232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TPR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3053" y="605507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FPR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94359" y="2477868"/>
            <a:ext cx="399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Positive Rate (1- specificity) – x axis</a:t>
            </a:r>
          </a:p>
          <a:p>
            <a:r>
              <a:rPr lang="en-GB" dirty="0"/>
              <a:t>True Positive Rate (sensitivity) – y axis</a:t>
            </a:r>
          </a:p>
        </p:txBody>
      </p:sp>
      <p:pic>
        <p:nvPicPr>
          <p:cNvPr id="2050" name="Picture 2" descr="Visual Guide to the Confusion Matrix | by MLee | Towards Data Sci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6" t="22980" r="31403" b="11648"/>
          <a:stretch/>
        </p:blipFill>
        <p:spPr bwMode="auto">
          <a:xfrm>
            <a:off x="7886680" y="3180521"/>
            <a:ext cx="2214594" cy="22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16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5030" y="6432605"/>
            <a:ext cx="984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towardsdatascience.com/roc-curve-and-auc-from-scratch-in-numpy-visualized-2612bb9459ab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643" y="1942437"/>
            <a:ext cx="6968565" cy="392562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7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96" y="1754211"/>
            <a:ext cx="7599104" cy="4280829"/>
          </a:xfrm>
        </p:spPr>
      </p:pic>
      <p:sp>
        <p:nvSpPr>
          <p:cNvPr id="4" name="TextBox 3"/>
          <p:cNvSpPr txBox="1"/>
          <p:nvPr/>
        </p:nvSpPr>
        <p:spPr>
          <a:xfrm>
            <a:off x="485030" y="6432605"/>
            <a:ext cx="984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towardsdatascience.com/roc-curve-and-auc-from-scratch-in-numpy-visualized-2612bb9459ab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1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5030" y="6432605"/>
            <a:ext cx="984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towardsdatascience.com/roc-curve-and-auc-from-scratch-in-numpy-visualized-2612bb9459ab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0" y="2050691"/>
            <a:ext cx="863917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4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Receiver Operating characteristic curve</a:t>
            </a:r>
            <a:br>
              <a:rPr lang="en-GB" dirty="0"/>
            </a:br>
            <a:r>
              <a:rPr lang="en-GB" sz="3200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Shows the performance of a classifier at different classification thresholds</a:t>
            </a:r>
          </a:p>
        </p:txBody>
      </p:sp>
      <p:pic>
        <p:nvPicPr>
          <p:cNvPr id="6146" name="Picture 2" descr="ROC Analysis - ML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00" y="2975644"/>
            <a:ext cx="3306495" cy="30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Area under the curve</a:t>
            </a:r>
            <a:br>
              <a:rPr lang="en-GB" dirty="0"/>
            </a:br>
            <a:r>
              <a:rPr lang="en-GB" dirty="0"/>
              <a:t>AUC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Measures the entire two-dimensional area underneath the entire ROC curve</a:t>
            </a:r>
          </a:p>
          <a:p>
            <a:r>
              <a:rPr lang="en-GB" dirty="0"/>
              <a:t>Makes it easier to compare one ROC curve to another one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202" y="4631924"/>
            <a:ext cx="8400799" cy="132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3789040"/>
            <a:ext cx="3863383" cy="296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59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/>
              <a:t>How do we compute the gradients?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Numerical gradient</a:t>
            </a:r>
          </a:p>
          <a:p>
            <a:r>
              <a:rPr lang="en-GB" dirty="0"/>
              <a:t>Analytical gradient</a:t>
            </a:r>
          </a:p>
          <a:p>
            <a:r>
              <a:rPr lang="en-GB" u="sng" dirty="0"/>
              <a:t>Better idea</a:t>
            </a:r>
            <a:r>
              <a:rPr lang="en-GB" dirty="0"/>
              <a:t>: use computational graphs and </a:t>
            </a:r>
            <a:r>
              <a:rPr lang="en-GB" dirty="0" smtClean="0"/>
              <a:t>back-propagation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 descr="Bulb light vector icon. Lighting Electric lamp. Electricity, shine. Light  Bulb icon vector , #ad, #icon, #Lighting, #v… | Light bulb icon, Electric  lamp, Light 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1852971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73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time – 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Score function</a:t>
            </a:r>
            <a:r>
              <a:rPr lang="en-GB" dirty="0"/>
              <a:t>: to map inputs (images) to class scores</a:t>
            </a:r>
          </a:p>
          <a:p>
            <a:pPr marL="0" indent="0">
              <a:buNone/>
            </a:pPr>
            <a:r>
              <a:rPr lang="en-GB" b="1" dirty="0"/>
              <a:t>Loss function</a:t>
            </a:r>
            <a:r>
              <a:rPr lang="en-GB" dirty="0"/>
              <a:t>: to evaluate a classifier</a:t>
            </a:r>
          </a:p>
          <a:p>
            <a:pPr lvl="1"/>
            <a:r>
              <a:rPr lang="en-GB" dirty="0"/>
              <a:t>Hinge loss</a:t>
            </a:r>
          </a:p>
          <a:p>
            <a:pPr lvl="1"/>
            <a:r>
              <a:rPr lang="en-GB" dirty="0" err="1"/>
              <a:t>Softmax</a:t>
            </a:r>
            <a:r>
              <a:rPr lang="en-GB" dirty="0"/>
              <a:t> loss</a:t>
            </a:r>
          </a:p>
          <a:p>
            <a:pPr marL="0" indent="0">
              <a:buNone/>
            </a:pPr>
            <a:r>
              <a:rPr lang="en-GB" b="1" dirty="0"/>
              <a:t>Optimization</a:t>
            </a:r>
            <a:r>
              <a:rPr lang="en-GB" dirty="0"/>
              <a:t>: gradient descent</a:t>
            </a:r>
          </a:p>
          <a:p>
            <a:pPr lvl="1"/>
            <a:r>
              <a:rPr lang="en-GB" dirty="0"/>
              <a:t>Numerical gradient</a:t>
            </a:r>
          </a:p>
          <a:p>
            <a:pPr lvl="1"/>
            <a:r>
              <a:rPr lang="en-GB" dirty="0"/>
              <a:t>Analytical gradient</a:t>
            </a:r>
          </a:p>
        </p:txBody>
      </p:sp>
    </p:spTree>
    <p:extLst>
      <p:ext uri="{BB962C8B-B14F-4D97-AF65-F5344CB8AC3E}">
        <p14:creationId xmlns:p14="http://schemas.microsoft.com/office/powerpoint/2010/main" val="3089875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84"/>
            <a:ext cx="10515600" cy="1325563"/>
          </a:xfrm>
        </p:spPr>
        <p:txBody>
          <a:bodyPr/>
          <a:lstStyle/>
          <a:p>
            <a:r>
              <a:rPr lang="en-GB" dirty="0"/>
              <a:t>Computational graphs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38200" y="160695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CE08577C-A6F9-4FA5-9CCD-0BB119A010EF}"/>
              </a:ext>
            </a:extLst>
          </p:cNvPr>
          <p:cNvGrpSpPr/>
          <p:nvPr/>
        </p:nvGrpSpPr>
        <p:grpSpPr>
          <a:xfrm>
            <a:off x="2488759" y="2820827"/>
            <a:ext cx="6162260" cy="3567775"/>
            <a:chOff x="1152940" y="1645113"/>
            <a:chExt cx="6162260" cy="3567775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4F5775EA-720A-4AFB-8893-C5140DEE799D}"/>
                </a:ext>
              </a:extLst>
            </p:cNvPr>
            <p:cNvSpPr/>
            <p:nvPr/>
          </p:nvSpPr>
          <p:spPr>
            <a:xfrm>
              <a:off x="3347499" y="2177850"/>
              <a:ext cx="914400" cy="9144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2B0B8D3-4BEE-4510-8088-AE0EBD1BC84E}"/>
                </a:ext>
              </a:extLst>
            </p:cNvPr>
            <p:cNvSpPr/>
            <p:nvPr/>
          </p:nvSpPr>
          <p:spPr>
            <a:xfrm>
              <a:off x="5913119" y="3190058"/>
              <a:ext cx="914400" cy="9144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+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A9750C85-D2AC-4BD4-95A9-19436AC600BD}"/>
                </a:ext>
              </a:extLst>
            </p:cNvPr>
            <p:cNvSpPr/>
            <p:nvPr/>
          </p:nvSpPr>
          <p:spPr>
            <a:xfrm>
              <a:off x="1152940" y="1645113"/>
              <a:ext cx="795130" cy="5327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EB16A8B-7E67-479C-824E-B2241C012593}"/>
                </a:ext>
              </a:extLst>
            </p:cNvPr>
            <p:cNvSpPr/>
            <p:nvPr/>
          </p:nvSpPr>
          <p:spPr>
            <a:xfrm>
              <a:off x="1152940" y="3007178"/>
              <a:ext cx="795130" cy="5327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1169847F-BFCA-4E87-A806-B9287B0FBC46}"/>
                </a:ext>
              </a:extLst>
            </p:cNvPr>
            <p:cNvSpPr/>
            <p:nvPr/>
          </p:nvSpPr>
          <p:spPr>
            <a:xfrm>
              <a:off x="1152940" y="4680151"/>
              <a:ext cx="795130" cy="5327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DE54AFD1-4D2E-4A27-96B2-482E0CF9B797}"/>
                </a:ext>
              </a:extLst>
            </p:cNvPr>
            <p:cNvCxnSpPr>
              <a:cxnSpLocks/>
              <a:stCxn id="16" idx="3"/>
              <a:endCxn id="4" idx="2"/>
            </p:cNvCxnSpPr>
            <p:nvPr/>
          </p:nvCxnSpPr>
          <p:spPr>
            <a:xfrm>
              <a:off x="1948070" y="1911482"/>
              <a:ext cx="1399429" cy="7235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E4E53E68-531E-4F8C-9F11-3C53EE2E19E5}"/>
                </a:ext>
              </a:extLst>
            </p:cNvPr>
            <p:cNvCxnSpPr>
              <a:stCxn id="18" idx="3"/>
              <a:endCxn id="4" idx="2"/>
            </p:cNvCxnSpPr>
            <p:nvPr/>
          </p:nvCxnSpPr>
          <p:spPr>
            <a:xfrm flipV="1">
              <a:off x="1948070" y="2635050"/>
              <a:ext cx="1399429" cy="638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E22518DB-1505-4DB3-AF75-2AAB96D7F6AE}"/>
                </a:ext>
              </a:extLst>
            </p:cNvPr>
            <p:cNvCxnSpPr>
              <a:stCxn id="20" idx="3"/>
              <a:endCxn id="14" idx="2"/>
            </p:cNvCxnSpPr>
            <p:nvPr/>
          </p:nvCxnSpPr>
          <p:spPr>
            <a:xfrm flipV="1">
              <a:off x="1948070" y="3647258"/>
              <a:ext cx="3965049" cy="1299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="" xmlns:a16="http://schemas.microsoft.com/office/drawing/2014/main" id="{AD09CE19-0AC5-4696-8400-F455A2367C6A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>
              <a:off x="4261899" y="2635050"/>
              <a:ext cx="1651220" cy="1012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46DF4DBC-6DBF-45E2-8C79-6044978C6748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6827519" y="3647258"/>
              <a:ext cx="487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58A4898B-7829-43EF-9030-1C7B33200016}"/>
                </a:ext>
              </a:extLst>
            </p:cNvPr>
            <p:cNvSpPr txBox="1"/>
            <p:nvPr/>
          </p:nvSpPr>
          <p:spPr>
            <a:xfrm>
              <a:off x="6943760" y="321074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7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159"/>
            <a:ext cx="10515600" cy="1325563"/>
          </a:xfrm>
        </p:spPr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4276387" y="2544295"/>
            <a:ext cx="2520000" cy="252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f</a:t>
            </a:r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55862" y="1987704"/>
            <a:ext cx="1589570" cy="92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3"/>
          </p:cNvCxnSpPr>
          <p:nvPr/>
        </p:nvCxnSpPr>
        <p:spPr>
          <a:xfrm flipV="1">
            <a:off x="3055862" y="4695250"/>
            <a:ext cx="1589570" cy="92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>
            <a:off x="6796387" y="3804295"/>
            <a:ext cx="982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4882" y="16657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282" y="53427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3395" y="343496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4231" y="2723614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31" y="2723614"/>
                <a:ext cx="552908" cy="9433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519933" y="5638622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933" y="5638622"/>
                <a:ext cx="552908" cy="9433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26029" y="5646451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029" y="5646451"/>
                <a:ext cx="552908" cy="9433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8889559" y="5527426"/>
            <a:ext cx="280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 gradients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Influence of x and y on the nodes output z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038769" y="5989091"/>
            <a:ext cx="3578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732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297" y="340159"/>
            <a:ext cx="10515600" cy="1325563"/>
          </a:xfrm>
        </p:spPr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4276387" y="2544295"/>
            <a:ext cx="2520000" cy="252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8253454" y="1694736"/>
                <a:ext cx="3358968" cy="680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600" b="0" dirty="0">
                    <a:solidFill>
                      <a:schemeClr val="tx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den>
                    </m:f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den>
                    </m:f>
                  </m:oMath>
                </a14:m>
                <a:endParaRPr lang="en-GB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54" y="1694736"/>
                <a:ext cx="3358968" cy="680636"/>
              </a:xfrm>
              <a:prstGeom prst="rect">
                <a:avLst/>
              </a:prstGeom>
              <a:blipFill rotWithShape="1">
                <a:blip r:embed="rId2"/>
                <a:stretch>
                  <a:fillRect l="-3267" b="-9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55862" y="1987704"/>
            <a:ext cx="1589570" cy="92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3"/>
          </p:cNvCxnSpPr>
          <p:nvPr/>
        </p:nvCxnSpPr>
        <p:spPr>
          <a:xfrm flipV="1">
            <a:off x="3055862" y="4695250"/>
            <a:ext cx="1589570" cy="92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>
            <a:off x="6796387" y="3804295"/>
            <a:ext cx="982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4882" y="16657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282" y="53427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3395" y="343496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76141" y="4120960"/>
            <a:ext cx="8905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203882" y="5064295"/>
            <a:ext cx="49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Influence of z to the final output of the graph (loss)</a:t>
            </a:r>
          </a:p>
        </p:txBody>
      </p:sp>
    </p:spTree>
    <p:extLst>
      <p:ext uri="{BB962C8B-B14F-4D97-AF65-F5344CB8AC3E}">
        <p14:creationId xmlns:p14="http://schemas.microsoft.com/office/powerpoint/2010/main" val="2233818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297" y="340159"/>
            <a:ext cx="10515600" cy="1325563"/>
          </a:xfrm>
        </p:spPr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4276387" y="2544295"/>
            <a:ext cx="2520000" cy="252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f</a:t>
            </a:r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55862" y="1987704"/>
            <a:ext cx="1589570" cy="92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3"/>
          </p:cNvCxnSpPr>
          <p:nvPr/>
        </p:nvCxnSpPr>
        <p:spPr>
          <a:xfrm flipV="1">
            <a:off x="3055862" y="4695250"/>
            <a:ext cx="1589570" cy="92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>
            <a:off x="6796387" y="3804295"/>
            <a:ext cx="982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4882" y="16657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282" y="53427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3395" y="343496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76141" y="4120960"/>
            <a:ext cx="8905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203882" y="5064295"/>
            <a:ext cx="49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Influence of z to the final output of the graph (loss)</a:t>
            </a:r>
          </a:p>
        </p:txBody>
      </p:sp>
    </p:spTree>
    <p:extLst>
      <p:ext uri="{BB962C8B-B14F-4D97-AF65-F5344CB8AC3E}">
        <p14:creationId xmlns:p14="http://schemas.microsoft.com/office/powerpoint/2010/main" val="2201403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297" y="340159"/>
            <a:ext cx="10515600" cy="1325563"/>
          </a:xfrm>
        </p:spPr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4276387" y="2544295"/>
            <a:ext cx="2520000" cy="252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6512119" y="1304597"/>
                <a:ext cx="5100304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𝑧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𝑧</m:t>
                        </m:r>
                      </m:den>
                    </m:f>
                  </m:oMath>
                </a14:m>
                <a:endParaRPr lang="en-GB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119" y="1304597"/>
                <a:ext cx="5100304" cy="906915"/>
              </a:xfrm>
              <a:prstGeom prst="rect">
                <a:avLst/>
              </a:prstGeom>
              <a:blipFill>
                <a:blip r:embed="rId2"/>
                <a:stretch>
                  <a:fillRect l="-3584" b="-12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55862" y="1987704"/>
            <a:ext cx="1589570" cy="92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3"/>
          </p:cNvCxnSpPr>
          <p:nvPr/>
        </p:nvCxnSpPr>
        <p:spPr>
          <a:xfrm flipV="1">
            <a:off x="3055862" y="4695250"/>
            <a:ext cx="1589570" cy="92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>
            <a:off x="6796387" y="3804295"/>
            <a:ext cx="982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4882" y="16657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282" y="53427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3395" y="343496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76141" y="4120960"/>
            <a:ext cx="8905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203882" y="5064295"/>
            <a:ext cx="49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Influence of z to the final output of the graph (loss)</a:t>
            </a:r>
          </a:p>
        </p:txBody>
      </p:sp>
      <p:pic>
        <p:nvPicPr>
          <p:cNvPr id="21" name="Picture 2" descr="Who Invented Calculus - Newton or Leibniz? Learn the History of Calculu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420415" y="2320837"/>
            <a:ext cx="1071217" cy="154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74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297" y="340159"/>
            <a:ext cx="10515600" cy="1325563"/>
          </a:xfrm>
        </p:spPr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4276387" y="2544295"/>
            <a:ext cx="2520000" cy="252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6976141" y="1304597"/>
                <a:ext cx="4636281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𝑧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𝑧</m:t>
                        </m:r>
                      </m:den>
                    </m:f>
                  </m:oMath>
                </a14:m>
                <a:endParaRPr lang="en-GB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141" y="1304597"/>
                <a:ext cx="4636281" cy="906915"/>
              </a:xfrm>
              <a:prstGeom prst="rect">
                <a:avLst/>
              </a:prstGeom>
              <a:blipFill>
                <a:blip r:embed="rId2"/>
                <a:stretch>
                  <a:fillRect l="-3942" b="-12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55862" y="1987704"/>
            <a:ext cx="1589570" cy="92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3"/>
          </p:cNvCxnSpPr>
          <p:nvPr/>
        </p:nvCxnSpPr>
        <p:spPr>
          <a:xfrm flipV="1">
            <a:off x="3055862" y="4695250"/>
            <a:ext cx="1589570" cy="92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>
            <a:off x="6796387" y="3804295"/>
            <a:ext cx="982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4882" y="16657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282" y="53427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3395" y="343496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31" y="2723614"/>
                <a:ext cx="549509" cy="8960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87" y="4120960"/>
                <a:ext cx="552908" cy="9433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76141" y="4120960"/>
            <a:ext cx="8905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02" y="4256631"/>
                <a:ext cx="499176" cy="6190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203882" y="5064295"/>
            <a:ext cx="49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Influence of z to the final output of the graph (loss)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 rot="1627636">
                <a:off x="2855651" y="2456002"/>
                <a:ext cx="1354089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7636">
                <a:off x="2855651" y="2456002"/>
                <a:ext cx="1354089" cy="6190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 rot="19825163">
                <a:off x="3479567" y="5201348"/>
                <a:ext cx="1354538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en-GB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25163">
                <a:off x="3479567" y="5201348"/>
                <a:ext cx="1354538" cy="66633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 flipH="1">
            <a:off x="4019753" y="5712092"/>
            <a:ext cx="814640" cy="446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56908" y="3052073"/>
            <a:ext cx="1002570" cy="446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" descr="Who Invented Calculus - Newton or Leibniz? Learn the History of Calculu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298937" y="2409044"/>
            <a:ext cx="1071217" cy="154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1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028" y="3002418"/>
            <a:ext cx="10515600" cy="110045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3600" dirty="0"/>
              <a:t>Use a recursive application of the chain rule on every node in the graph to computer influence of all the intermediate nodes on the output of the graph</a:t>
            </a:r>
          </a:p>
        </p:txBody>
      </p:sp>
    </p:spTree>
    <p:extLst>
      <p:ext uri="{BB962C8B-B14F-4D97-AF65-F5344CB8AC3E}">
        <p14:creationId xmlns:p14="http://schemas.microsoft.com/office/powerpoint/2010/main" val="311073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38" y="110263"/>
            <a:ext cx="10515600" cy="1325563"/>
          </a:xfrm>
        </p:spPr>
        <p:txBody>
          <a:bodyPr/>
          <a:lstStyle/>
          <a:p>
            <a:r>
              <a:rPr lang="en-GB" dirty="0"/>
              <a:t>Computational graphs – forward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38200" y="160695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753653-8596-4146-89B7-E760877C8AD5}"/>
              </a:ext>
            </a:extLst>
          </p:cNvPr>
          <p:cNvSpPr txBox="1"/>
          <p:nvPr/>
        </p:nvSpPr>
        <p:spPr>
          <a:xfrm>
            <a:off x="341906" y="2751151"/>
            <a:ext cx="691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= 3</a:t>
            </a:r>
          </a:p>
          <a:p>
            <a:r>
              <a:rPr lang="en-GB" dirty="0"/>
              <a:t>b = 2</a:t>
            </a:r>
          </a:p>
          <a:p>
            <a:r>
              <a:rPr lang="en-GB" dirty="0"/>
              <a:t>c = -4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6A13628-9753-48A0-AF93-4586FF03DB0D}"/>
              </a:ext>
            </a:extLst>
          </p:cNvPr>
          <p:cNvGrpSpPr/>
          <p:nvPr/>
        </p:nvGrpSpPr>
        <p:grpSpPr>
          <a:xfrm>
            <a:off x="2488759" y="2363627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695655" y="3523710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766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F5D561D5-B4D0-478C-9159-1227C5552F40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561D5-B4D0-478C-9159-1227C555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5638CEC0-7074-431B-B9A7-6793CC24BE03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38CEC0-7074-431B-B9A7-6793CC24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3CDBEE94-B0AC-4DF8-A620-9FFB0B48BD83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CDBEE94-B0AC-4DF8-A620-9FFB0B4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920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7C3570DE-42DE-43B2-B539-5ACEB2410E34}"/>
                  </a:ext>
                </a:extLst>
              </p:cNvPr>
              <p:cNvSpPr txBox="1"/>
              <p:nvPr/>
            </p:nvSpPr>
            <p:spPr>
              <a:xfrm>
                <a:off x="6663770" y="4801542"/>
                <a:ext cx="937757" cy="530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3570DE-42DE-43B2-B539-5ACEB241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70" y="4801542"/>
                <a:ext cx="937757" cy="530851"/>
              </a:xfrm>
              <a:prstGeom prst="rect">
                <a:avLst/>
              </a:prstGeom>
              <a:blipFill>
                <a:blip r:embed="rId9"/>
                <a:stretch>
                  <a:fillRect r="-5844" b="-5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78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Evaluating a model’s performance</a:t>
            </a:r>
          </a:p>
          <a:p>
            <a:r>
              <a:rPr lang="en-GB" dirty="0" smtClean="0"/>
              <a:t>Computational </a:t>
            </a:r>
            <a:r>
              <a:rPr lang="en-GB" dirty="0"/>
              <a:t>graphs</a:t>
            </a:r>
          </a:p>
          <a:p>
            <a:r>
              <a:rPr lang="en-GB" dirty="0" err="1"/>
              <a:t>Backpropagation</a:t>
            </a:r>
            <a:endParaRPr lang="en-GB" dirty="0"/>
          </a:p>
          <a:p>
            <a:r>
              <a:rPr lang="en-GB" dirty="0"/>
              <a:t>Artificial neural networks</a:t>
            </a:r>
          </a:p>
          <a:p>
            <a:pPr lvl="1"/>
            <a:r>
              <a:rPr lang="en-GB" dirty="0"/>
              <a:t>Activation functions</a:t>
            </a:r>
          </a:p>
          <a:p>
            <a:r>
              <a:rPr lang="en-GB" dirty="0"/>
              <a:t>Image convolutions (one step forward towards convolutional 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46787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7C3570DE-42DE-43B2-B539-5ACEB2410E34}"/>
                  </a:ext>
                </a:extLst>
              </p:cNvPr>
              <p:cNvSpPr txBox="1"/>
              <p:nvPr/>
            </p:nvSpPr>
            <p:spPr>
              <a:xfrm>
                <a:off x="6663770" y="4801542"/>
                <a:ext cx="732573" cy="530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1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3570DE-42DE-43B2-B539-5ACEB241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70" y="4801542"/>
                <a:ext cx="732573" cy="530851"/>
              </a:xfrm>
              <a:prstGeom prst="rect">
                <a:avLst/>
              </a:prstGeom>
              <a:blipFill>
                <a:blip r:embed="rId9"/>
                <a:stretch>
                  <a:fillRect r="-6667" b="-5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63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2E097E21-9E38-48BA-A73E-84AAFAAAC3F9}"/>
                  </a:ext>
                </a:extLst>
              </p:cNvPr>
              <p:cNvSpPr txBox="1"/>
              <p:nvPr/>
            </p:nvSpPr>
            <p:spPr>
              <a:xfrm>
                <a:off x="1926204" y="6131562"/>
                <a:ext cx="811240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097E21-9E38-48BA-A73E-84AAFAAA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204" y="6131562"/>
                <a:ext cx="811240" cy="499560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576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2E097E21-9E38-48BA-A73E-84AAFAAAC3F9}"/>
                  </a:ext>
                </a:extLst>
              </p:cNvPr>
              <p:cNvSpPr txBox="1"/>
              <p:nvPr/>
            </p:nvSpPr>
            <p:spPr>
              <a:xfrm>
                <a:off x="1926203" y="6131562"/>
                <a:ext cx="1039633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=???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097E21-9E38-48BA-A73E-84AAFAAA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203" y="6131562"/>
                <a:ext cx="1039633" cy="499560"/>
              </a:xfrm>
              <a:prstGeom prst="rect">
                <a:avLst/>
              </a:prstGeom>
              <a:blipFill>
                <a:blip r:embed="rId9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563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269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696831" y="3988103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=???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31" y="3988103"/>
                <a:ext cx="1478835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57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696831" y="3988103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=???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31" y="3988103"/>
                <a:ext cx="1478835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972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562503" y="3177742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503" y="3177742"/>
                <a:ext cx="1478835" cy="619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168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562503" y="3177742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503" y="3177742"/>
                <a:ext cx="1478835" cy="619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blipFill>
                <a:blip r:embed="rId11"/>
                <a:stretch>
                  <a:fillRect l="-230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347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575182" y="3187415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=1∗4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182" y="3187415"/>
                <a:ext cx="1478835" cy="619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blipFill>
                <a:blip r:embed="rId11"/>
                <a:stretch>
                  <a:fillRect l="-230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118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blipFill>
                <a:blip r:embed="rId11"/>
                <a:stretch>
                  <a:fillRect l="-230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E11D9A27-977D-45B4-BCD7-F0A8FDEFF04B}"/>
                  </a:ext>
                </a:extLst>
              </p:cNvPr>
              <p:cNvSpPr txBox="1"/>
              <p:nvPr/>
            </p:nvSpPr>
            <p:spPr>
              <a:xfrm>
                <a:off x="1651725" y="4371367"/>
                <a:ext cx="147883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=1∗3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1D9A27-977D-45B4-BCD7-F0A8FDEF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25" y="4371367"/>
                <a:ext cx="1478835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1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Evaluating a model’s performance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61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60F207-453C-4393-9B6A-74AE7C6ADCED}"/>
              </a:ext>
            </a:extLst>
          </p:cNvPr>
          <p:cNvSpPr/>
          <p:nvPr/>
        </p:nvSpPr>
        <p:spPr>
          <a:xfrm>
            <a:off x="8065851" y="4266815"/>
            <a:ext cx="3163295" cy="1533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4155C7C-6A54-46A5-9E73-72F7D02764F9}"/>
              </a:ext>
            </a:extLst>
          </p:cNvPr>
          <p:cNvSpPr/>
          <p:nvPr/>
        </p:nvSpPr>
        <p:spPr>
          <a:xfrm>
            <a:off x="8071898" y="2849913"/>
            <a:ext cx="3163295" cy="1269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AC6115-1D04-47E0-86C5-745208E90244}"/>
              </a:ext>
            </a:extLst>
          </p:cNvPr>
          <p:cNvSpPr txBox="1"/>
          <p:nvPr/>
        </p:nvSpPr>
        <p:spPr>
          <a:xfrm>
            <a:off x="8313185" y="32443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a*b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1DD64D-7601-4E71-8C5A-D7A714B4FE08}"/>
              </a:ext>
            </a:extLst>
          </p:cNvPr>
          <p:cNvSpPr txBox="1"/>
          <p:nvPr/>
        </p:nvSpPr>
        <p:spPr>
          <a:xfrm>
            <a:off x="8422481" y="478912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 = x +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82BB2EB3-BA7F-46A9-BA39-25164710194F}"/>
                  </a:ext>
                </a:extLst>
              </p:cNvPr>
              <p:cNvSpPr txBox="1"/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 = 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2EB3-BA7F-46A9-BA39-25164710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2957524"/>
                <a:ext cx="741806" cy="499560"/>
              </a:xfrm>
              <a:prstGeom prst="rect">
                <a:avLst/>
              </a:prstGeom>
              <a:blipFill>
                <a:blip r:embed="rId2"/>
                <a:stretch>
                  <a:fillRect r="-573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5CC13F-8EB4-4A25-8299-C1F78F4763FE}"/>
                  </a:ext>
                </a:extLst>
              </p:cNvPr>
              <p:cNvSpPr txBox="1"/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/>
                  <a:t> =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5CC13F-8EB4-4A25-8299-C1F78F47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58" y="3531495"/>
                <a:ext cx="726161" cy="499560"/>
              </a:xfrm>
              <a:prstGeom prst="rect">
                <a:avLst/>
              </a:prstGeom>
              <a:blipFill>
                <a:blip r:embed="rId3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9140B7E-7C54-4E29-A38C-5159EC696418}"/>
                  </a:ext>
                </a:extLst>
              </p:cNvPr>
              <p:cNvSpPr txBox="1"/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140B7E-7C54-4E29-A38C-5159EC6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4419105"/>
                <a:ext cx="732573" cy="499560"/>
              </a:xfrm>
              <a:prstGeom prst="rect">
                <a:avLst/>
              </a:prstGeom>
              <a:blipFill>
                <a:blip r:embed="rId4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AAB59EDC-233D-4581-A213-5A7AF5111A9A}"/>
                  </a:ext>
                </a:extLst>
              </p:cNvPr>
              <p:cNvSpPr txBox="1"/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= 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B59EDC-233D-4581-A213-5A7AF511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74" y="5066462"/>
                <a:ext cx="732573" cy="499560"/>
              </a:xfrm>
              <a:prstGeom prst="rect">
                <a:avLst/>
              </a:prstGeom>
              <a:blipFill>
                <a:blip r:embed="rId5"/>
                <a:stretch>
                  <a:fillRect r="-5833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F6FA729-A76A-4EE0-863D-B4789992CB91}"/>
                  </a:ext>
                </a:extLst>
              </p:cNvPr>
              <p:cNvSpPr txBox="1"/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6FA729-A76A-4EE0-863D-B4789992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47" y="6073127"/>
                <a:ext cx="937757" cy="499560"/>
              </a:xfrm>
              <a:prstGeom prst="rect">
                <a:avLst/>
              </a:prstGeom>
              <a:blipFill>
                <a:blip r:embed="rId6"/>
                <a:stretch>
                  <a:fillRect r="-5844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F1A746D-979A-4BE1-AFF3-F628C2949059}"/>
                  </a:ext>
                </a:extLst>
              </p:cNvPr>
              <p:cNvSpPr txBox="1"/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A746D-979A-4BE1-AFF3-F628C2949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356" y="6011512"/>
                <a:ext cx="937757" cy="499560"/>
              </a:xfrm>
              <a:prstGeom prst="rect">
                <a:avLst/>
              </a:prstGeom>
              <a:blipFill>
                <a:blip r:embed="rId7"/>
                <a:stretch>
                  <a:fillRect r="-519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8E61A364-9CEA-4467-8920-1C3FE7230455}"/>
                  </a:ext>
                </a:extLst>
              </p:cNvPr>
              <p:cNvSpPr txBox="1"/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???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1A364-9CEA-4467-8920-1C3FE723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59" y="6028101"/>
                <a:ext cx="937757" cy="499560"/>
              </a:xfrm>
              <a:prstGeom prst="rect">
                <a:avLst/>
              </a:prstGeom>
              <a:blipFill>
                <a:blip r:embed="rId8"/>
                <a:stretch>
                  <a:fillRect r="-588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6E9BED6-C03F-44D8-A7C2-C6FDF1C54CFD}"/>
                  </a:ext>
                </a:extLst>
              </p:cNvPr>
              <p:cNvSpPr txBox="1"/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chemeClr val="accent1"/>
                    </a:solidFill>
                  </a:rPr>
                  <a:t>Chain rule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E9BED6-C03F-44D8-A7C2-C6FDF1C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654" y="2234071"/>
                <a:ext cx="2380154" cy="499560"/>
              </a:xfrm>
              <a:prstGeom prst="rect">
                <a:avLst/>
              </a:prstGeom>
              <a:blipFill>
                <a:blip r:embed="rId11"/>
                <a:stretch>
                  <a:fillRect l="-230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E11D9A27-977D-45B4-BCD7-F0A8FDEFF04B}"/>
                  </a:ext>
                </a:extLst>
              </p:cNvPr>
              <p:cNvSpPr txBox="1"/>
              <p:nvPr/>
            </p:nvSpPr>
            <p:spPr>
              <a:xfrm>
                <a:off x="1680949" y="4529209"/>
                <a:ext cx="598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1D9A27-977D-45B4-BCD7-F0A8FDEF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949" y="4529209"/>
                <a:ext cx="59823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192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728A-1694-4528-8C10-357D26F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26"/>
            <a:ext cx="10515600" cy="1325563"/>
          </a:xfrm>
        </p:spPr>
        <p:txBody>
          <a:bodyPr/>
          <a:lstStyle/>
          <a:p>
            <a:r>
              <a:rPr lang="en-GB" dirty="0"/>
              <a:t>Computational graphs – backward pass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4CB327E-8905-4E21-8EAE-CE35615FB28F}"/>
              </a:ext>
            </a:extLst>
          </p:cNvPr>
          <p:cNvSpPr txBox="1"/>
          <p:nvPr/>
        </p:nvSpPr>
        <p:spPr>
          <a:xfrm>
            <a:off x="8071898" y="2158903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f(a, b, c) = a*b + 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ADEF3E3-0BCE-411A-83D7-04C7BE9CF8CE}"/>
              </a:ext>
            </a:extLst>
          </p:cNvPr>
          <p:cNvGrpSpPr/>
          <p:nvPr/>
        </p:nvGrpSpPr>
        <p:grpSpPr>
          <a:xfrm>
            <a:off x="1033671" y="2264670"/>
            <a:ext cx="6486874" cy="4024975"/>
            <a:chOff x="2488759" y="2363627"/>
            <a:chExt cx="6486874" cy="4024975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E08577C-A6F9-4FA5-9CCD-0BB119A010EF}"/>
                </a:ext>
              </a:extLst>
            </p:cNvPr>
            <p:cNvGrpSpPr/>
            <p:nvPr/>
          </p:nvGrpSpPr>
          <p:grpSpPr>
            <a:xfrm>
              <a:off x="2488759" y="2820827"/>
              <a:ext cx="6162260" cy="3567775"/>
              <a:chOff x="1152940" y="1645113"/>
              <a:chExt cx="6162260" cy="3567775"/>
            </a:xfrm>
          </p:grpSpPr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F5775EA-720A-4AFB-8893-C5140DEE799D}"/>
                  </a:ext>
                </a:extLst>
              </p:cNvPr>
              <p:cNvSpPr/>
              <p:nvPr/>
            </p:nvSpPr>
            <p:spPr>
              <a:xfrm>
                <a:off x="3347499" y="217785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82B0B8D3-4BEE-4510-8088-AE0EBD1BC84E}"/>
                  </a:ext>
                </a:extLst>
              </p:cNvPr>
              <p:cNvSpPr/>
              <p:nvPr/>
            </p:nvSpPr>
            <p:spPr>
              <a:xfrm>
                <a:off x="5913119" y="319005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9750C85-D2AC-4BD4-95A9-19436AC600BD}"/>
                  </a:ext>
                </a:extLst>
              </p:cNvPr>
              <p:cNvSpPr/>
              <p:nvPr/>
            </p:nvSpPr>
            <p:spPr>
              <a:xfrm>
                <a:off x="1152940" y="1645113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EB16A8B-7E67-479C-824E-B2241C012593}"/>
                  </a:ext>
                </a:extLst>
              </p:cNvPr>
              <p:cNvSpPr/>
              <p:nvPr/>
            </p:nvSpPr>
            <p:spPr>
              <a:xfrm>
                <a:off x="1152940" y="3007178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1169847F-BFCA-4E87-A806-B9287B0FBC46}"/>
                  </a:ext>
                </a:extLst>
              </p:cNvPr>
              <p:cNvSpPr/>
              <p:nvPr/>
            </p:nvSpPr>
            <p:spPr>
              <a:xfrm>
                <a:off x="1152940" y="4680151"/>
                <a:ext cx="795130" cy="5327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DE54AFD1-4D2E-4A27-96B2-482E0CF9B797}"/>
                  </a:ext>
                </a:extLst>
              </p:cNvPr>
              <p:cNvCxnSpPr>
                <a:cxnSpLocks/>
                <a:stCxn id="16" idx="3"/>
                <a:endCxn id="4" idx="2"/>
              </p:cNvCxnSpPr>
              <p:nvPr/>
            </p:nvCxnSpPr>
            <p:spPr>
              <a:xfrm>
                <a:off x="1948070" y="1911482"/>
                <a:ext cx="1399429" cy="723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E4E53E68-531E-4F8C-9F11-3C53EE2E19E5}"/>
                  </a:ext>
                </a:extLst>
              </p:cNvPr>
              <p:cNvCxnSpPr>
                <a:stCxn id="18" idx="3"/>
                <a:endCxn id="4" idx="2"/>
              </p:cNvCxnSpPr>
              <p:nvPr/>
            </p:nvCxnSpPr>
            <p:spPr>
              <a:xfrm flipV="1">
                <a:off x="1948070" y="2635050"/>
                <a:ext cx="1399429" cy="638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E22518DB-1505-4DB3-AF75-2AAB96D7F6AE}"/>
                  </a:ext>
                </a:extLst>
              </p:cNvPr>
              <p:cNvCxnSpPr>
                <a:stCxn id="20" idx="3"/>
                <a:endCxn id="14" idx="2"/>
              </p:cNvCxnSpPr>
              <p:nvPr/>
            </p:nvCxnSpPr>
            <p:spPr>
              <a:xfrm flipV="1">
                <a:off x="1948070" y="3647258"/>
                <a:ext cx="3965049" cy="1299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09CE19-0AC5-4696-8400-F455A2367C6A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4261899" y="2635050"/>
                <a:ext cx="1651220" cy="1012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46DF4DBC-6DBF-45E2-8C79-6044978C6748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6827519" y="3647258"/>
                <a:ext cx="4876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8A4898B-7829-43EF-9030-1C7B33200016}"/>
                  </a:ext>
                </a:extLst>
              </p:cNvPr>
              <p:cNvSpPr txBox="1"/>
              <p:nvPr/>
            </p:nvSpPr>
            <p:spPr>
              <a:xfrm>
                <a:off x="6813888" y="3180587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B13262B-1CD1-489E-A419-28E4169C52A3}"/>
                </a:ext>
              </a:extLst>
            </p:cNvPr>
            <p:cNvSpPr txBox="1"/>
            <p:nvPr/>
          </p:nvSpPr>
          <p:spPr>
            <a:xfrm>
              <a:off x="2526470" y="2363627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53DC688-47D8-48C7-804F-CED84AD13F78}"/>
                </a:ext>
              </a:extLst>
            </p:cNvPr>
            <p:cNvSpPr txBox="1"/>
            <p:nvPr/>
          </p:nvSpPr>
          <p:spPr>
            <a:xfrm>
              <a:off x="2525003" y="380855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33E009C-523A-4F4E-ADC7-234C29B79BDC}"/>
                </a:ext>
              </a:extLst>
            </p:cNvPr>
            <p:cNvSpPr txBox="1"/>
            <p:nvPr/>
          </p:nvSpPr>
          <p:spPr>
            <a:xfrm>
              <a:off x="2571206" y="5472603"/>
              <a:ext cx="442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-4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F0D32F6-6BB7-4FF0-97BC-64E8DF624A28}"/>
                </a:ext>
              </a:extLst>
            </p:cNvPr>
            <p:cNvSpPr txBox="1"/>
            <p:nvPr/>
          </p:nvSpPr>
          <p:spPr>
            <a:xfrm>
              <a:off x="5837681" y="3490554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FC5467-074C-41EC-B1E2-CE5DC2EB65A1}"/>
                </a:ext>
              </a:extLst>
            </p:cNvPr>
            <p:cNvSpPr txBox="1"/>
            <p:nvPr/>
          </p:nvSpPr>
          <p:spPr>
            <a:xfrm>
              <a:off x="8430651" y="4369461"/>
              <a:ext cx="54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8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EA527-AEF3-465B-B391-D83AEB6311BE}"/>
              </a:ext>
            </a:extLst>
          </p:cNvPr>
          <p:cNvSpPr txBox="1"/>
          <p:nvPr/>
        </p:nvSpPr>
        <p:spPr>
          <a:xfrm>
            <a:off x="894492" y="1529330"/>
            <a:ext cx="1047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backward, from the end of the computational graph, and compute the gradient for each node in the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B7116C-5490-4F1B-80AC-72504152D2DC}"/>
              </a:ext>
            </a:extLst>
          </p:cNvPr>
          <p:cNvSpPr txBox="1"/>
          <p:nvPr/>
        </p:nvSpPr>
        <p:spPr>
          <a:xfrm>
            <a:off x="4098541" y="3373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C3570DE-42DE-43B2-B539-5ACEB2410E34}"/>
              </a:ext>
            </a:extLst>
          </p:cNvPr>
          <p:cNvSpPr txBox="1"/>
          <p:nvPr/>
        </p:nvSpPr>
        <p:spPr>
          <a:xfrm>
            <a:off x="6779007" y="477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097E21-9E38-48BA-A73E-84AAFAAAC3F9}"/>
              </a:ext>
            </a:extLst>
          </p:cNvPr>
          <p:cNvSpPr txBox="1"/>
          <p:nvPr/>
        </p:nvSpPr>
        <p:spPr>
          <a:xfrm>
            <a:off x="1880913" y="6085622"/>
            <a:ext cx="44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1D6D1BF-C89A-45EE-9B42-4CEF791F4AE2}"/>
                  </a:ext>
                </a:extLst>
              </p:cNvPr>
              <p:cNvSpPr txBox="1"/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D6D1BF-C89A-45EE-9B42-4CEF791F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61" y="3941417"/>
                <a:ext cx="6975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7811D006-7CC8-4659-8C8E-24F246E456BD}"/>
                  </a:ext>
                </a:extLst>
              </p:cNvPr>
              <p:cNvSpPr txBox="1"/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11D006-7CC8-4659-8C8E-24F246E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379" y="3147669"/>
                <a:ext cx="4935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E11D9A27-977D-45B4-BCD7-F0A8FDEFF04B}"/>
                  </a:ext>
                </a:extLst>
              </p:cNvPr>
              <p:cNvSpPr txBox="1"/>
              <p:nvPr/>
            </p:nvSpPr>
            <p:spPr>
              <a:xfrm>
                <a:off x="1680949" y="4529209"/>
                <a:ext cx="598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1D9A27-977D-45B4-BCD7-F0A8FDEF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949" y="4529209"/>
                <a:ext cx="5982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58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sz="4200" dirty="0"/>
              <a:t>w</a:t>
            </a:r>
            <a:r>
              <a:rPr lang="en-GB" sz="4200" dirty="0" smtClean="0"/>
              <a:t>ith </a:t>
            </a:r>
            <a:r>
              <a:rPr lang="en-GB" sz="4200" dirty="0"/>
              <a:t>a neural network in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neural network a neuron computes a linear function, followed by a non-linearity (activation function).</a:t>
            </a:r>
          </a:p>
        </p:txBody>
      </p:sp>
      <p:pic>
        <p:nvPicPr>
          <p:cNvPr id="1026" name="Picture 2" descr="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39" y="2242637"/>
            <a:ext cx="3158517" cy="25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28999" y="2906243"/>
                <a:ext cx="1954381" cy="7645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999" y="2906243"/>
                <a:ext cx="1954381" cy="7645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94421" y="5756411"/>
                <a:ext cx="131176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421" y="5756411"/>
                <a:ext cx="131176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H="1" flipV="1">
            <a:off x="4381169" y="4696181"/>
            <a:ext cx="683812" cy="98105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97357" y="3417275"/>
            <a:ext cx="1367624" cy="559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562900" y="3417275"/>
            <a:ext cx="3788328" cy="2353998"/>
            <a:chOff x="1562900" y="3417275"/>
            <a:chExt cx="3788328" cy="2353998"/>
          </a:xfrm>
        </p:grpSpPr>
        <p:sp>
          <p:nvSpPr>
            <p:cNvPr id="4" name="Oval 3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11" name="Straight Arrow Connector 10"/>
            <p:cNvCxnSpPr>
              <a:stCxn id="10" idx="3"/>
              <a:endCxn id="4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17633" y="435796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a = </a:t>
              </a:r>
              <a:r>
                <a:rPr lang="el-GR" sz="1200" dirty="0"/>
                <a:t>σ</a:t>
              </a:r>
              <a:r>
                <a:rPr lang="en-GB" sz="1200" dirty="0"/>
                <a:t>(z) 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2923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sz="4200" dirty="0"/>
              <a:t>With a neural network in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neural network a neuron computes a linear function, followed by a non-linearity (activation function).</a:t>
            </a:r>
          </a:p>
        </p:txBody>
      </p:sp>
      <p:pic>
        <p:nvPicPr>
          <p:cNvPr id="1026" name="Picture 2" descr="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39" y="2242637"/>
            <a:ext cx="3158517" cy="25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870421" y="3601941"/>
            <a:ext cx="1800000" cy="180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63972" y="3657600"/>
            <a:ext cx="906449" cy="6376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62900" y="341727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2900" y="432684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cxnSp>
        <p:nvCxnSpPr>
          <p:cNvPr id="11" name="Straight Arrow Connector 10"/>
          <p:cNvCxnSpPr>
            <a:stCxn id="10" idx="3"/>
            <a:endCxn id="4" idx="2"/>
          </p:cNvCxnSpPr>
          <p:nvPr/>
        </p:nvCxnSpPr>
        <p:spPr>
          <a:xfrm flipV="1">
            <a:off x="1963972" y="4501941"/>
            <a:ext cx="906449" cy="9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17633" y="3657600"/>
            <a:ext cx="0" cy="167772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TextBox 16"/>
          <p:cNvSpPr txBox="1"/>
          <p:nvPr/>
        </p:nvSpPr>
        <p:spPr>
          <a:xfrm>
            <a:off x="3088948" y="4188350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 = w0*x0+</a:t>
            </a:r>
            <a:br>
              <a:rPr lang="en-GB" sz="1200" dirty="0"/>
            </a:br>
            <a:r>
              <a:rPr lang="en-GB" sz="1200" dirty="0"/>
              <a:t>w1*x1 + w2</a:t>
            </a:r>
          </a:p>
          <a:p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117633" y="435796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963972" y="4834681"/>
            <a:ext cx="962108" cy="500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179565">
            <a:off x="2417196" y="3601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w0</a:t>
            </a:r>
          </a:p>
        </p:txBody>
      </p:sp>
      <p:sp>
        <p:nvSpPr>
          <p:cNvPr id="30" name="TextBox 29"/>
          <p:cNvSpPr txBox="1"/>
          <p:nvPr/>
        </p:nvSpPr>
        <p:spPr>
          <a:xfrm rot="167800">
            <a:off x="2119764" y="40778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w1</a:t>
            </a:r>
          </a:p>
        </p:txBody>
      </p:sp>
      <p:sp>
        <p:nvSpPr>
          <p:cNvPr id="31" name="TextBox 30"/>
          <p:cNvSpPr txBox="1"/>
          <p:nvPr/>
        </p:nvSpPr>
        <p:spPr>
          <a:xfrm rot="19829834">
            <a:off x="2119766" y="470735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28999" y="2906243"/>
                <a:ext cx="1954381" cy="7645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999" y="2906243"/>
                <a:ext cx="1954381" cy="7645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94421" y="5756411"/>
                <a:ext cx="131176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421" y="5756411"/>
                <a:ext cx="131176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H="1" flipV="1">
            <a:off x="4381169" y="4696181"/>
            <a:ext cx="683812" cy="98105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97357" y="3417275"/>
            <a:ext cx="1367624" cy="559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12593" y="54019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3380" y="5045247"/>
            <a:ext cx="48833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accent1"/>
                </a:solidFill>
              </a:rPr>
              <a:t>Let’s write this basic neuron as a computational graph!</a:t>
            </a:r>
          </a:p>
        </p:txBody>
      </p:sp>
    </p:spTree>
    <p:extLst>
      <p:ext uri="{BB962C8B-B14F-4D97-AF65-F5344CB8AC3E}">
        <p14:creationId xmlns:p14="http://schemas.microsoft.com/office/powerpoint/2010/main" val="2800800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/>
          <p:cNvSpPr/>
          <p:nvPr/>
        </p:nvSpPr>
        <p:spPr>
          <a:xfrm>
            <a:off x="4524730" y="4073735"/>
            <a:ext cx="4758709" cy="176088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17633" y="435796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a = </a:t>
              </a:r>
              <a:r>
                <a:rPr lang="el-GR" sz="1200" dirty="0"/>
                <a:t>σ</a:t>
              </a:r>
              <a:r>
                <a:rPr lang="en-GB" sz="1200" dirty="0"/>
                <a:t>(z) 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75562" y="1871601"/>
            <a:ext cx="9166003" cy="4332345"/>
            <a:chOff x="375562" y="1871601"/>
            <a:chExt cx="9166003" cy="4332345"/>
          </a:xfrm>
        </p:grpSpPr>
        <p:sp>
          <p:nvSpPr>
            <p:cNvPr id="20" name="Oval 19"/>
            <p:cNvSpPr/>
            <p:nvPr/>
          </p:nvSpPr>
          <p:spPr>
            <a:xfrm>
              <a:off x="1440312" y="2309178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1440312" y="3757637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2889662" y="3036219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+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748986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+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4933068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*-1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7301232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+1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6117150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/>
                <a:t>exp</a:t>
              </a:r>
              <a:endParaRPr lang="en-GB" sz="10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8485314" y="4650330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1/x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5562" y="187160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562" y="277176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7878" y="3388305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739" y="4280998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0739" y="5834614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cxnSp>
          <p:nvCxnSpPr>
            <p:cNvPr id="36" name="Straight Connector 35"/>
            <p:cNvCxnSpPr>
              <a:stCxn id="30" idx="3"/>
              <a:endCxn id="20" idx="1"/>
            </p:cNvCxnSpPr>
            <p:nvPr/>
          </p:nvCxnSpPr>
          <p:spPr>
            <a:xfrm>
              <a:off x="842356" y="2056267"/>
              <a:ext cx="677037" cy="33199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1" idx="3"/>
              <a:endCxn id="20" idx="3"/>
            </p:cNvCxnSpPr>
            <p:nvPr/>
          </p:nvCxnSpPr>
          <p:spPr>
            <a:xfrm flipV="1">
              <a:off x="776634" y="2770097"/>
              <a:ext cx="742759" cy="18633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2" idx="3"/>
              <a:endCxn id="22" idx="1"/>
            </p:cNvCxnSpPr>
            <p:nvPr/>
          </p:nvCxnSpPr>
          <p:spPr>
            <a:xfrm>
              <a:off x="864672" y="3572971"/>
              <a:ext cx="654721" cy="26374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3" idx="3"/>
              <a:endCxn id="22" idx="3"/>
            </p:cNvCxnSpPr>
            <p:nvPr/>
          </p:nvCxnSpPr>
          <p:spPr>
            <a:xfrm flipV="1">
              <a:off x="831811" y="4218556"/>
              <a:ext cx="687582" cy="24710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24" idx="1"/>
            </p:cNvCxnSpPr>
            <p:nvPr/>
          </p:nvCxnSpPr>
          <p:spPr>
            <a:xfrm>
              <a:off x="1980312" y="2579178"/>
              <a:ext cx="988431" cy="5361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2" idx="6"/>
              <a:endCxn id="24" idx="3"/>
            </p:cNvCxnSpPr>
            <p:nvPr/>
          </p:nvCxnSpPr>
          <p:spPr>
            <a:xfrm flipV="1">
              <a:off x="1980312" y="3497138"/>
              <a:ext cx="988431" cy="530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4" idx="5"/>
              <a:endCxn id="25" idx="0"/>
            </p:cNvCxnSpPr>
            <p:nvPr/>
          </p:nvCxnSpPr>
          <p:spPr>
            <a:xfrm>
              <a:off x="3350581" y="3497138"/>
              <a:ext cx="668405" cy="11531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34" idx="3"/>
              <a:endCxn id="25" idx="3"/>
            </p:cNvCxnSpPr>
            <p:nvPr/>
          </p:nvCxnSpPr>
          <p:spPr>
            <a:xfrm flipV="1">
              <a:off x="897533" y="5111249"/>
              <a:ext cx="2930534" cy="9080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26" idx="2"/>
            </p:cNvCxnSpPr>
            <p:nvPr/>
          </p:nvCxnSpPr>
          <p:spPr>
            <a:xfrm>
              <a:off x="4288986" y="4920330"/>
              <a:ext cx="644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26" idx="6"/>
              <a:endCxn id="28" idx="2"/>
            </p:cNvCxnSpPr>
            <p:nvPr/>
          </p:nvCxnSpPr>
          <p:spPr>
            <a:xfrm>
              <a:off x="5473068" y="4920330"/>
              <a:ext cx="644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28" idx="6"/>
              <a:endCxn id="27" idx="2"/>
            </p:cNvCxnSpPr>
            <p:nvPr/>
          </p:nvCxnSpPr>
          <p:spPr>
            <a:xfrm>
              <a:off x="6657150" y="4920330"/>
              <a:ext cx="644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27" idx="6"/>
              <a:endCxn id="29" idx="2"/>
            </p:cNvCxnSpPr>
            <p:nvPr/>
          </p:nvCxnSpPr>
          <p:spPr>
            <a:xfrm>
              <a:off x="7841232" y="4920330"/>
              <a:ext cx="644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29" idx="6"/>
            </p:cNvCxnSpPr>
            <p:nvPr/>
          </p:nvCxnSpPr>
          <p:spPr>
            <a:xfrm>
              <a:off x="9025314" y="4920330"/>
              <a:ext cx="5162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8333230" y="574522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3804148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413063" y="5682723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σ</a:t>
            </a:r>
            <a:r>
              <a:rPr lang="en-GB" dirty="0" smtClean="0"/>
              <a:t>(1)  </a:t>
            </a:r>
            <a:r>
              <a:rPr lang="en-GB" dirty="0"/>
              <a:t>= 0.7310585786300048792512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</p:spTree>
    <p:extLst>
      <p:ext uri="{BB962C8B-B14F-4D97-AF65-F5344CB8AC3E}">
        <p14:creationId xmlns:p14="http://schemas.microsoft.com/office/powerpoint/2010/main" val="3654308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13874" y="517828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388667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388667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54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3141" y="5125280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1*  (-1/1.37</a:t>
            </a:r>
            <a:r>
              <a:rPr lang="en-GB" sz="1200" baseline="30000" dirty="0">
                <a:solidFill>
                  <a:srgbClr val="FF0000"/>
                </a:solidFill>
              </a:rPr>
              <a:t>2</a:t>
            </a:r>
            <a:r>
              <a:rPr lang="en-GB" sz="1200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388667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388667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042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𝑥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𝑐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824341" y="5178520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07411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𝑥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𝑐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-0.53*1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456392" y="5279420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0816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5413" y="936010"/>
            <a:ext cx="100811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"</a:t>
            </a:r>
            <a:r>
              <a:rPr lang="en-GB" sz="2400" i="1" dirty="0" smtClean="0"/>
              <a:t>Facts </a:t>
            </a:r>
            <a:r>
              <a:rPr lang="en-GB" sz="2400" i="1" dirty="0"/>
              <a:t>are stubborn things, but statistics are more pliable. </a:t>
            </a:r>
            <a:r>
              <a:rPr lang="en-GB" sz="2400" dirty="0"/>
              <a:t>" – Mark Twain</a:t>
            </a:r>
          </a:p>
          <a:p>
            <a:r>
              <a:rPr lang="en-GB" sz="2400" dirty="0"/>
              <a:t>"</a:t>
            </a:r>
            <a:r>
              <a:rPr lang="en-GB" sz="2400" i="1" dirty="0"/>
              <a:t>There are three kinds of lies: lies, damned lies, </a:t>
            </a:r>
            <a:r>
              <a:rPr lang="en-GB" sz="2400" i="1" dirty="0" smtClean="0"/>
              <a:t>and statistics</a:t>
            </a:r>
            <a:r>
              <a:rPr lang="en-GB" sz="2400" i="1" dirty="0"/>
              <a:t>.</a:t>
            </a:r>
            <a:r>
              <a:rPr lang="en-GB" sz="2400" dirty="0"/>
              <a:t> " – popularized by Mark Twain</a:t>
            </a:r>
          </a:p>
          <a:p>
            <a:r>
              <a:rPr lang="en-GB" sz="2400" dirty="0"/>
              <a:t/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1026" name="Picture 2" descr="Mark Twain paid R.I. a visit on Christmas Eve 150 years ago | The Valley  Bree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028" y="2433302"/>
            <a:ext cx="2968487" cy="3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44409" y="5766685"/>
            <a:ext cx="257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Mark Twain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619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293127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293127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367416" y="5177856"/>
            <a:ext cx="1022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-0.53*</a:t>
            </a:r>
            <a:r>
              <a:rPr lang="en-GB" sz="1200" dirty="0" err="1">
                <a:solidFill>
                  <a:srgbClr val="FF0000"/>
                </a:solidFill>
              </a:rPr>
              <a:t>exp</a:t>
            </a:r>
            <a:r>
              <a:rPr lang="en-GB" sz="1200" dirty="0">
                <a:solidFill>
                  <a:srgbClr val="FF0000"/>
                </a:solidFill>
              </a:rPr>
              <a:t>(-1)</a:t>
            </a:r>
          </a:p>
        </p:txBody>
      </p:sp>
    </p:spTree>
    <p:extLst>
      <p:ext uri="{BB962C8B-B14F-4D97-AF65-F5344CB8AC3E}">
        <p14:creationId xmlns:p14="http://schemas.microsoft.com/office/powerpoint/2010/main" val="1008826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195793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195793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rgbClr val="FF0000"/>
                </a:solidFill>
              </a:rPr>
              <a:t>-0.2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17559" y="520358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71463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195793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195793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59834" y="5111249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-0.2*(-1)</a:t>
            </a:r>
          </a:p>
        </p:txBody>
      </p:sp>
    </p:spTree>
    <p:extLst>
      <p:ext uri="{BB962C8B-B14F-4D97-AF65-F5344CB8AC3E}">
        <p14:creationId xmlns:p14="http://schemas.microsoft.com/office/powerpoint/2010/main" val="2336168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𝑐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450736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59834" y="51112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09784" y="3995933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1*0.2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99462" y="6019280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1*0.2</a:t>
            </a:r>
          </a:p>
        </p:txBody>
      </p:sp>
    </p:spTree>
    <p:extLst>
      <p:ext uri="{BB962C8B-B14F-4D97-AF65-F5344CB8AC3E}">
        <p14:creationId xmlns:p14="http://schemas.microsoft.com/office/powerpoint/2010/main" val="3366441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247090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𝑎𝑥</m:t>
                      </m:r>
                      <m:r>
                        <a:rPr lang="en-GB" b="0" i="1" smtClean="0">
                          <a:latin typeface="Cambria Math"/>
                        </a:rPr>
                        <m:t> 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247090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59834" y="51112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39546" y="399593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99462" y="60192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172684" y="286326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237925" y="394155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3979" y="2232233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0.2* (-1)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42356" y="2956430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0.2* 2</a:t>
            </a:r>
          </a:p>
        </p:txBody>
      </p:sp>
    </p:spTree>
    <p:extLst>
      <p:ext uri="{BB962C8B-B14F-4D97-AF65-F5344CB8AC3E}">
        <p14:creationId xmlns:p14="http://schemas.microsoft.com/office/powerpoint/2010/main" val="1118936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48" y="304502"/>
            <a:ext cx="10515600" cy="1325563"/>
          </a:xfrm>
        </p:spPr>
        <p:txBody>
          <a:bodyPr/>
          <a:lstStyle/>
          <a:p>
            <a:r>
              <a:rPr lang="en-GB" dirty="0" err="1"/>
              <a:t>Backprop</a:t>
            </a:r>
            <a:r>
              <a:rPr lang="en-GB" dirty="0"/>
              <a:t> example</a:t>
            </a:r>
            <a:br>
              <a:rPr lang="en-GB" dirty="0"/>
            </a:br>
            <a:r>
              <a:rPr lang="en-GB" dirty="0"/>
              <a:t>With a neural network in mind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87289" y="1222221"/>
            <a:ext cx="3788328" cy="2353998"/>
            <a:chOff x="1562900" y="3417275"/>
            <a:chExt cx="3788328" cy="2353998"/>
          </a:xfrm>
        </p:grpSpPr>
        <p:sp>
          <p:nvSpPr>
            <p:cNvPr id="5" name="Oval 4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62900" y="34172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2900" y="432684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cxnSp>
          <p:nvCxnSpPr>
            <p:cNvPr id="9" name="Straight Arrow Connector 8"/>
            <p:cNvCxnSpPr>
              <a:stCxn id="8" idx="3"/>
              <a:endCxn id="5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88948" y="4188350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z = w0*x0+</a:t>
              </a:r>
              <a:br>
                <a:rPr lang="en-GB" sz="1200" dirty="0"/>
              </a:br>
              <a:r>
                <a:rPr lang="en-GB" sz="1200" dirty="0"/>
                <a:t>w1*x1 + w2</a:t>
              </a:r>
            </a:p>
            <a:p>
              <a:endParaRPr lang="en-GB" sz="1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417196" y="36019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119764" y="40778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119766" y="4707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60395" y="6483640"/>
            <a:ext cx="434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Example credit: </a:t>
            </a:r>
            <a:r>
              <a:rPr lang="en-GB" sz="1200" dirty="0">
                <a:hlinkClick r:id="rId2"/>
              </a:rPr>
              <a:t>https://cs231n.github.io/optimization-2/</a:t>
            </a:r>
            <a:r>
              <a:rPr lang="en-GB" sz="1200" dirty="0"/>
              <a:t> , figure 2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5562" y="1791829"/>
            <a:ext cx="9166003" cy="4412117"/>
            <a:chOff x="375562" y="1791829"/>
            <a:chExt cx="9166003" cy="4412117"/>
          </a:xfrm>
        </p:grpSpPr>
        <p:grpSp>
          <p:nvGrpSpPr>
            <p:cNvPr id="77" name="Group 76"/>
            <p:cNvGrpSpPr/>
            <p:nvPr/>
          </p:nvGrpSpPr>
          <p:grpSpPr>
            <a:xfrm>
              <a:off x="375562" y="1871601"/>
              <a:ext cx="9166003" cy="4332345"/>
              <a:chOff x="375562" y="1871601"/>
              <a:chExt cx="9166003" cy="433234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440312" y="230917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40312" y="3757637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*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89662" y="303621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8986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+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933068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*-1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01232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+1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17150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 err="1"/>
                  <a:t>exp</a:t>
                </a:r>
                <a:endParaRPr lang="en-GB" sz="1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85314" y="46503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1/x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5562" y="187160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5562" y="2771764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7878" y="338830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0739" y="428099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x1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0739" y="5834614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w2</a:t>
                </a:r>
              </a:p>
            </p:txBody>
          </p:sp>
          <p:cxnSp>
            <p:nvCxnSpPr>
              <p:cNvPr id="36" name="Straight Connector 35"/>
              <p:cNvCxnSpPr>
                <a:stCxn id="30" idx="3"/>
                <a:endCxn id="20" idx="1"/>
              </p:cNvCxnSpPr>
              <p:nvPr/>
            </p:nvCxnSpPr>
            <p:spPr>
              <a:xfrm>
                <a:off x="842356" y="2056267"/>
                <a:ext cx="677037" cy="33199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1" idx="3"/>
                <a:endCxn id="20" idx="3"/>
              </p:cNvCxnSpPr>
              <p:nvPr/>
            </p:nvCxnSpPr>
            <p:spPr>
              <a:xfrm flipV="1">
                <a:off x="776634" y="2770097"/>
                <a:ext cx="742759" cy="18633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2" idx="3"/>
                <a:endCxn id="22" idx="1"/>
              </p:cNvCxnSpPr>
              <p:nvPr/>
            </p:nvCxnSpPr>
            <p:spPr>
              <a:xfrm>
                <a:off x="864672" y="3572971"/>
                <a:ext cx="654721" cy="263747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3" idx="3"/>
                <a:endCxn id="22" idx="3"/>
              </p:cNvCxnSpPr>
              <p:nvPr/>
            </p:nvCxnSpPr>
            <p:spPr>
              <a:xfrm flipV="1">
                <a:off x="831811" y="4218556"/>
                <a:ext cx="687582" cy="247108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0" idx="6"/>
                <a:endCxn id="24" idx="1"/>
              </p:cNvCxnSpPr>
              <p:nvPr/>
            </p:nvCxnSpPr>
            <p:spPr>
              <a:xfrm>
                <a:off x="1980312" y="2579178"/>
                <a:ext cx="988431" cy="5361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2" idx="6"/>
                <a:endCxn id="24" idx="3"/>
              </p:cNvCxnSpPr>
              <p:nvPr/>
            </p:nvCxnSpPr>
            <p:spPr>
              <a:xfrm flipV="1">
                <a:off x="1980312" y="3497138"/>
                <a:ext cx="988431" cy="5304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4" idx="5"/>
                <a:endCxn id="25" idx="0"/>
              </p:cNvCxnSpPr>
              <p:nvPr/>
            </p:nvCxnSpPr>
            <p:spPr>
              <a:xfrm>
                <a:off x="3350581" y="3497138"/>
                <a:ext cx="668405" cy="1153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4" idx="3"/>
                <a:endCxn id="25" idx="3"/>
              </p:cNvCxnSpPr>
              <p:nvPr/>
            </p:nvCxnSpPr>
            <p:spPr>
              <a:xfrm flipV="1">
                <a:off x="897533" y="5111249"/>
                <a:ext cx="2930534" cy="9080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5" idx="6"/>
                <a:endCxn id="26" idx="2"/>
              </p:cNvCxnSpPr>
              <p:nvPr/>
            </p:nvCxnSpPr>
            <p:spPr>
              <a:xfrm>
                <a:off x="4288986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6" idx="6"/>
                <a:endCxn id="28" idx="2"/>
              </p:cNvCxnSpPr>
              <p:nvPr/>
            </p:nvCxnSpPr>
            <p:spPr>
              <a:xfrm>
                <a:off x="5473068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28" idx="6"/>
                <a:endCxn id="27" idx="2"/>
              </p:cNvCxnSpPr>
              <p:nvPr/>
            </p:nvCxnSpPr>
            <p:spPr>
              <a:xfrm>
                <a:off x="6657150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27" idx="6"/>
                <a:endCxn id="29" idx="2"/>
              </p:cNvCxnSpPr>
              <p:nvPr/>
            </p:nvCxnSpPr>
            <p:spPr>
              <a:xfrm>
                <a:off x="7841232" y="4920330"/>
                <a:ext cx="64408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9" idx="6"/>
              </p:cNvCxnSpPr>
              <p:nvPr/>
            </p:nvCxnSpPr>
            <p:spPr>
              <a:xfrm>
                <a:off x="9025314" y="4920330"/>
                <a:ext cx="51625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969640" y="179182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6397" y="255846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6397" y="335863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46397" y="4061672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6397" y="555761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9185" y="2388258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64827" y="348063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1056" y="35762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63502" y="4498851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31820" y="44988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24341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0.37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6663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1.37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082785" y="449885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0.73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0442022" y="2162908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= </a:t>
            </a:r>
            <a:r>
              <a:rPr lang="el-GR" sz="1200" dirty="0"/>
              <a:t>σ</a:t>
            </a:r>
            <a:r>
              <a:rPr lang="en-GB" sz="1200" dirty="0"/>
              <a:t>(z)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6858" y="5203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3407" y="5187019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 -0.53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05453" y="5929626"/>
                <a:ext cx="2247090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𝑎𝑥</m:t>
                      </m:r>
                      <m:r>
                        <a:rPr lang="en-GB" b="0" i="1" smtClean="0">
                          <a:latin typeface="Cambria Math"/>
                        </a:rPr>
                        <m:t> →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53" y="5929626"/>
                <a:ext cx="2247090" cy="618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723352" y="51858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-0.53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28236" y="51778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59834" y="51112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39546" y="399593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99462" y="60192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172684" y="286326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237925" y="394155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3979" y="2232233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42356" y="295643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64672" y="370387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34613" y="4388987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-0.6</a:t>
            </a:r>
          </a:p>
        </p:txBody>
      </p:sp>
    </p:spTree>
    <p:extLst>
      <p:ext uri="{BB962C8B-B14F-4D97-AF65-F5344CB8AC3E}">
        <p14:creationId xmlns:p14="http://schemas.microsoft.com/office/powerpoint/2010/main" val="1689680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GB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031311" y="4381168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219244" y="3466768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6219244" y="5546035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4" idx="7"/>
            <a:endCxn id="7" idx="2"/>
          </p:cNvCxnSpPr>
          <p:nvPr/>
        </p:nvCxnSpPr>
        <p:spPr>
          <a:xfrm flipV="1">
            <a:off x="4811800" y="3923968"/>
            <a:ext cx="1407444" cy="5911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5"/>
          </p:cNvCxnSpPr>
          <p:nvPr/>
        </p:nvCxnSpPr>
        <p:spPr>
          <a:xfrm>
            <a:off x="4811800" y="5161657"/>
            <a:ext cx="1477682" cy="6586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4" idx="2"/>
          </p:cNvCxnSpPr>
          <p:nvPr/>
        </p:nvCxnSpPr>
        <p:spPr>
          <a:xfrm>
            <a:off x="3482671" y="4838368"/>
            <a:ext cx="5486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69641" y="4381168"/>
            <a:ext cx="691762" cy="2544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169640" y="5096786"/>
            <a:ext cx="691763" cy="2941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15440" y="46537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0980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590" y="0"/>
            <a:ext cx="10515600" cy="1325563"/>
          </a:xfrm>
        </p:spPr>
        <p:txBody>
          <a:bodyPr/>
          <a:lstStyle/>
          <a:p>
            <a:r>
              <a:rPr lang="en-GB" dirty="0"/>
              <a:t>Patterns in </a:t>
            </a:r>
            <a:r>
              <a:rPr lang="en-GB" dirty="0" err="1"/>
              <a:t>backpropagation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911" y="947548"/>
            <a:ext cx="10515600" cy="4351338"/>
          </a:xfrm>
        </p:spPr>
        <p:txBody>
          <a:bodyPr/>
          <a:lstStyle/>
          <a:p>
            <a:r>
              <a:rPr lang="en-GB" dirty="0"/>
              <a:t>Addition gate: gradient distributor</a:t>
            </a:r>
          </a:p>
          <a:p>
            <a:r>
              <a:rPr lang="en-GB" dirty="0"/>
              <a:t>Multiplication gate: gradient switcher</a:t>
            </a:r>
          </a:p>
          <a:p>
            <a:r>
              <a:rPr lang="en-GB" dirty="0"/>
              <a:t>Max gate: gradient router</a:t>
            </a:r>
          </a:p>
          <a:p>
            <a:r>
              <a:rPr lang="en-GB" dirty="0"/>
              <a:t>Copy gate: gradient adder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37666" y="2412595"/>
            <a:ext cx="4557506" cy="4332345"/>
            <a:chOff x="375562" y="1871601"/>
            <a:chExt cx="4557506" cy="4332345"/>
          </a:xfrm>
        </p:grpSpPr>
        <p:sp>
          <p:nvSpPr>
            <p:cNvPr id="5" name="Oval 4"/>
            <p:cNvSpPr/>
            <p:nvPr/>
          </p:nvSpPr>
          <p:spPr>
            <a:xfrm>
              <a:off x="1440312" y="2309178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40312" y="3757637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*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889662" y="3036219"/>
              <a:ext cx="540000" cy="5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+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748986" y="4650330"/>
              <a:ext cx="612000" cy="612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max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562" y="187160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5562" y="277176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7878" y="338830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739" y="428099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739" y="58346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  <p:cxnSp>
          <p:nvCxnSpPr>
            <p:cNvPr id="18" name="Straight Connector 17"/>
            <p:cNvCxnSpPr>
              <a:stCxn id="13" idx="3"/>
              <a:endCxn id="5" idx="1"/>
            </p:cNvCxnSpPr>
            <p:nvPr/>
          </p:nvCxnSpPr>
          <p:spPr>
            <a:xfrm>
              <a:off x="670836" y="2056267"/>
              <a:ext cx="848557" cy="33199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5" idx="3"/>
            </p:cNvCxnSpPr>
            <p:nvPr/>
          </p:nvCxnSpPr>
          <p:spPr>
            <a:xfrm flipV="1">
              <a:off x="682056" y="2770097"/>
              <a:ext cx="837337" cy="18633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3"/>
              <a:endCxn id="6" idx="1"/>
            </p:cNvCxnSpPr>
            <p:nvPr/>
          </p:nvCxnSpPr>
          <p:spPr>
            <a:xfrm>
              <a:off x="680328" y="3572971"/>
              <a:ext cx="839065" cy="26374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6" idx="3"/>
            </p:cNvCxnSpPr>
            <p:nvPr/>
          </p:nvCxnSpPr>
          <p:spPr>
            <a:xfrm flipV="1">
              <a:off x="737233" y="4218556"/>
              <a:ext cx="782160" cy="24710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5" idx="6"/>
              <a:endCxn id="7" idx="1"/>
            </p:cNvCxnSpPr>
            <p:nvPr/>
          </p:nvCxnSpPr>
          <p:spPr>
            <a:xfrm>
              <a:off x="1980312" y="2579178"/>
              <a:ext cx="988431" cy="5361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" idx="6"/>
              <a:endCxn id="7" idx="3"/>
            </p:cNvCxnSpPr>
            <p:nvPr/>
          </p:nvCxnSpPr>
          <p:spPr>
            <a:xfrm flipV="1">
              <a:off x="1980312" y="3497138"/>
              <a:ext cx="988431" cy="530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5"/>
              <a:endCxn id="8" idx="0"/>
            </p:cNvCxnSpPr>
            <p:nvPr/>
          </p:nvCxnSpPr>
          <p:spPr>
            <a:xfrm>
              <a:off x="3350581" y="3497138"/>
              <a:ext cx="704405" cy="11531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7" idx="3"/>
              <a:endCxn id="8" idx="3"/>
            </p:cNvCxnSpPr>
            <p:nvPr/>
          </p:nvCxnSpPr>
          <p:spPr>
            <a:xfrm flipV="1">
              <a:off x="730821" y="5172705"/>
              <a:ext cx="3107790" cy="8465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6"/>
            </p:cNvCxnSpPr>
            <p:nvPr/>
          </p:nvCxnSpPr>
          <p:spPr>
            <a:xfrm>
              <a:off x="4360986" y="4956330"/>
              <a:ext cx="5720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0651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Back-propagation for vectors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68" y="1775598"/>
            <a:ext cx="9817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251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Forward/backward API</a:t>
            </a:r>
            <a:endParaRPr lang="en-GB" dirty="0"/>
          </a:p>
        </p:txBody>
      </p:sp>
      <p:pic>
        <p:nvPicPr>
          <p:cNvPr id="1026" name="Picture 2" descr="Computational Graphs - Tutorialspoint">
            <a:extLst>
              <a:ext uri="{FF2B5EF4-FFF2-40B4-BE49-F238E27FC236}">
                <a16:creationId xmlns="" xmlns:a16="http://schemas.microsoft.com/office/drawing/2014/main" id="{33D6C542-0139-41B7-A9C0-FC6642334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8" y="2740260"/>
            <a:ext cx="3343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EC79579-2A21-41FB-A2AB-CFB2843179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88836" y="2985632"/>
            <a:ext cx="6782490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ComputationalGraph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   …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node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topological_sort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self.nodes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forward inputs through each node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# (also cache these inputs)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node.forward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predictions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…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node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reversed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topological_sort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self.nodes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backpropagation (apply chain rule)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node.backward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input_gradients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5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True positives (TP)</a:t>
                </a:r>
              </a:p>
              <a:p>
                <a:r>
                  <a:rPr lang="en-GB" dirty="0"/>
                  <a:t>False positives (FP)</a:t>
                </a:r>
              </a:p>
              <a:p>
                <a:r>
                  <a:rPr lang="en-GB" dirty="0"/>
                  <a:t>True negatives (TN)</a:t>
                </a:r>
              </a:p>
              <a:p>
                <a:r>
                  <a:rPr lang="en-GB" dirty="0"/>
                  <a:t>False negatives (FN)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GB" dirty="0"/>
                  <a:t>Accuracy: The </a:t>
                </a:r>
                <a:r>
                  <a:rPr lang="en-GB" dirty="0" err="1"/>
                  <a:t>percent</a:t>
                </a:r>
                <a:r>
                  <a:rPr lang="en-GB" dirty="0"/>
                  <a:t> of </a:t>
                </a:r>
                <a:r>
                  <a:rPr lang="en-GB" dirty="0" smtClean="0"/>
                  <a:t>predictions </a:t>
                </a:r>
                <a:r>
                  <a:rPr lang="en-GB" dirty="0"/>
                  <a:t>that the model got right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𝐴𝐶𝐶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615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"/>
            <a:ext cx="5268402" cy="54295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Mark I Perceptron</a:t>
            </a:r>
            <a:r>
              <a:rPr lang="en-GB" dirty="0"/>
              <a:t> machine: first implementation of the perceptron algorithm (~1957)</a:t>
            </a:r>
          </a:p>
          <a:p>
            <a:r>
              <a:rPr lang="en-GB" sz="2000" dirty="0"/>
              <a:t>It was connected to a camera with 20×20 cadmium </a:t>
            </a:r>
            <a:r>
              <a:rPr lang="en-GB" sz="2000" dirty="0" err="1"/>
              <a:t>sulfide</a:t>
            </a:r>
            <a:r>
              <a:rPr lang="en-GB" sz="2000" dirty="0"/>
              <a:t> photocells to make a 400-pixel </a:t>
            </a:r>
            <a:r>
              <a:rPr lang="en-GB" sz="2000" dirty="0" smtClean="0"/>
              <a:t>image</a:t>
            </a:r>
          </a:p>
          <a:p>
            <a:r>
              <a:rPr lang="en-GB" sz="2000" dirty="0" smtClean="0"/>
              <a:t>Weights </a:t>
            </a:r>
            <a:r>
              <a:rPr lang="en-GB" sz="2000" dirty="0"/>
              <a:t>were encoded in </a:t>
            </a:r>
            <a:r>
              <a:rPr lang="en-GB" sz="2000" dirty="0">
                <a:hlinkClick r:id="rId2" tooltip="Potentiometer"/>
              </a:rPr>
              <a:t>potentiometers</a:t>
            </a:r>
            <a:r>
              <a:rPr lang="en-GB" sz="2000" dirty="0"/>
              <a:t>, and weight updates during learning were performed by electric motors</a:t>
            </a:r>
          </a:p>
        </p:txBody>
      </p:sp>
      <p:pic>
        <p:nvPicPr>
          <p:cNvPr id="2050" name="Picture 2" descr="https://upload.wikimedia.org/wikipedia/en/5/52/Mark_I_perceptr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09" y="160338"/>
            <a:ext cx="3955250" cy="48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63108" y="5184251"/>
            <a:ext cx="3159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4"/>
              </a:rPr>
              <a:t>https://en.wikipedia.org/wiki/Perceptron</a:t>
            </a:r>
            <a:r>
              <a:rPr lang="en-GB" sz="1000" dirty="0"/>
              <a:t>  </a:t>
            </a:r>
          </a:p>
        </p:txBody>
      </p:sp>
      <p:sp>
        <p:nvSpPr>
          <p:cNvPr id="6" name="AutoShape 4" descr="{\displaystyle f(\mathbf {x} )={\begin{cases}1&amp;{\text{if }}\ \mathbf {w} \cdot \mathbf {x} +b&gt;0,\\0&amp;{\text{otherwise}}\end{cases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4" name="Picture 6" descr="Organization of the MARK I Perceptr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0" y="3172571"/>
            <a:ext cx="4169705" cy="341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15172" y="5733093"/>
            <a:ext cx="4923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www.youtube.com/watch?v=cNxadbrN_aI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423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Neural network (multi layer perceptron, fully connected networks) :</a:t>
            </a:r>
          </a:p>
          <a:p>
            <a:pPr lvl="1"/>
            <a:r>
              <a:rPr lang="en-GB" dirty="0"/>
              <a:t>Stack two (or more) linear classifiers on top of each other with a non-linear </a:t>
            </a:r>
            <a:r>
              <a:rPr lang="en-GB" u="sng" dirty="0"/>
              <a:t>activation</a:t>
            </a:r>
            <a:r>
              <a:rPr lang="en-GB" dirty="0"/>
              <a:t> function in between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21" y="3356775"/>
            <a:ext cx="82740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45788" y="529199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538331" y="4625007"/>
            <a:ext cx="1311964" cy="1818199"/>
            <a:chOff x="3045350" y="4826442"/>
            <a:chExt cx="1311964" cy="1415332"/>
          </a:xfrm>
        </p:grpSpPr>
        <p:sp>
          <p:nvSpPr>
            <p:cNvPr id="5" name="Rectangle 4"/>
            <p:cNvSpPr/>
            <p:nvPr/>
          </p:nvSpPr>
          <p:spPr>
            <a:xfrm>
              <a:off x="3045350" y="4826442"/>
              <a:ext cx="723568" cy="1415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Linear unit</a:t>
              </a:r>
            </a:p>
            <a:p>
              <a:pPr algn="ctr"/>
              <a:r>
                <a:rPr lang="en-GB" dirty="0"/>
                <a:t>W1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68918" y="4826442"/>
              <a:ext cx="588396" cy="1415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Non-linearity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91093" y="4768997"/>
            <a:ext cx="1311964" cy="1415332"/>
            <a:chOff x="3045350" y="4826442"/>
            <a:chExt cx="1311964" cy="1415332"/>
          </a:xfrm>
        </p:grpSpPr>
        <p:sp>
          <p:nvSpPr>
            <p:cNvPr id="12" name="Rectangle 11"/>
            <p:cNvSpPr/>
            <p:nvPr/>
          </p:nvSpPr>
          <p:spPr>
            <a:xfrm>
              <a:off x="3045350" y="4826442"/>
              <a:ext cx="723568" cy="1415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Linear unit</a:t>
              </a:r>
            </a:p>
            <a:p>
              <a:pPr algn="ctr"/>
              <a:r>
                <a:rPr lang="en-GB" dirty="0"/>
                <a:t>W2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68918" y="4826442"/>
              <a:ext cx="588396" cy="1415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Non-linearity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763169" y="5266355"/>
            <a:ext cx="7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910177" y="5476663"/>
            <a:ext cx="5168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62939" y="5476663"/>
            <a:ext cx="5168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93888" y="5476663"/>
            <a:ext cx="5168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35527" y="648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3072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5988289" y="644539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200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7B3B93-820E-4656-8195-82B45548D78B}"/>
              </a:ext>
            </a:extLst>
          </p:cNvPr>
          <p:cNvSpPr txBox="1"/>
          <p:nvPr/>
        </p:nvSpPr>
        <p:spPr>
          <a:xfrm>
            <a:off x="55159" y="6488668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Templates image source: </a:t>
            </a:r>
            <a:r>
              <a:rPr lang="en-GB" sz="1000" dirty="0">
                <a:hlinkClick r:id="rId3"/>
              </a:rPr>
              <a:t>http://cs231n.stanford.edu/</a:t>
            </a:r>
            <a:r>
              <a:rPr lang="en-GB" sz="1000" dirty="0"/>
              <a:t> 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52996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activation functions?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Layer 1:</a:t>
            </a:r>
          </a:p>
          <a:p>
            <a:pPr marL="0" indent="0">
              <a:buNone/>
            </a:pPr>
            <a:r>
              <a:rPr lang="en-GB" dirty="0"/>
              <a:t>	Z1 = W1·X</a:t>
            </a:r>
          </a:p>
          <a:p>
            <a:pPr marL="0" indent="0">
              <a:buNone/>
            </a:pPr>
            <a:r>
              <a:rPr lang="en-GB" dirty="0"/>
              <a:t>Layer 2:</a:t>
            </a:r>
          </a:p>
          <a:p>
            <a:pPr marL="0" indent="0">
              <a:buNone/>
            </a:pPr>
            <a:r>
              <a:rPr lang="en-GB" dirty="0"/>
              <a:t>	Z2 = W2·g(W1·X), where g is the activation function</a:t>
            </a:r>
          </a:p>
          <a:p>
            <a:pPr marL="0" indent="0">
              <a:buNone/>
            </a:pPr>
            <a:r>
              <a:rPr lang="en-GB" dirty="0"/>
              <a:t>What happens if we didn’t use a non-linearity?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918421" y="5039801"/>
            <a:ext cx="5991824" cy="1818199"/>
            <a:chOff x="2545788" y="4625007"/>
            <a:chExt cx="5991824" cy="1818199"/>
          </a:xfrm>
        </p:grpSpPr>
        <p:sp>
          <p:nvSpPr>
            <p:cNvPr id="4" name="TextBox 3"/>
            <p:cNvSpPr txBox="1"/>
            <p:nvPr/>
          </p:nvSpPr>
          <p:spPr>
            <a:xfrm>
              <a:off x="2545788" y="529199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538331" y="4625007"/>
              <a:ext cx="1311964" cy="1818199"/>
              <a:chOff x="3045350" y="4826442"/>
              <a:chExt cx="1311964" cy="141533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045350" y="4826442"/>
                <a:ext cx="723568" cy="1415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GB" dirty="0"/>
                  <a:t>Linear unit</a:t>
                </a:r>
              </a:p>
              <a:p>
                <a:pPr algn="ctr"/>
                <a:r>
                  <a:rPr lang="en-GB" dirty="0"/>
                  <a:t>W1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768918" y="4826442"/>
                <a:ext cx="588396" cy="1415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GB" dirty="0"/>
                  <a:t>Non-linearity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591093" y="4768997"/>
              <a:ext cx="1311964" cy="1415332"/>
              <a:chOff x="3045350" y="4826442"/>
              <a:chExt cx="1311964" cy="141533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045350" y="4826442"/>
                <a:ext cx="723568" cy="1415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GB" dirty="0"/>
                  <a:t>Linear unit</a:t>
                </a:r>
              </a:p>
              <a:p>
                <a:pPr algn="ctr"/>
                <a:r>
                  <a:rPr lang="en-GB" dirty="0"/>
                  <a:t>W2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768918" y="4826442"/>
                <a:ext cx="588396" cy="1415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GB" dirty="0"/>
                  <a:t>Non-linearity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763169" y="5266355"/>
              <a:ext cx="774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scores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910177" y="5476663"/>
              <a:ext cx="5168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962939" y="5476663"/>
              <a:ext cx="5168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093888" y="5476663"/>
              <a:ext cx="5168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410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87" y="0"/>
            <a:ext cx="10515600" cy="1325563"/>
          </a:xfrm>
        </p:spPr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1026" name="Picture 2" descr="Dance Moves of Deep Learning Activation Functions - Sefik Ilkin Sereng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65" y="1283157"/>
            <a:ext cx="6227049" cy="49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6490" y="1574358"/>
            <a:ext cx="3975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dirty="0"/>
              <a:t>Two properties: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700" dirty="0"/>
              <a:t>Differentiable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700" dirty="0"/>
              <a:t>Non linear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131700" y="6184916"/>
            <a:ext cx="7131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Commonly used activation functions and their derivative </a:t>
            </a:r>
          </a:p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ml-cheatsheet.readthedocs.io/en/latest/activation_functions.html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202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5" y="2180439"/>
            <a:ext cx="4336111" cy="339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340" y="2257572"/>
            <a:ext cx="4252916" cy="323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20" y="5732476"/>
            <a:ext cx="25146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93" y="5732476"/>
            <a:ext cx="17526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240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5" y="2278960"/>
            <a:ext cx="4338000" cy="335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226" y="2249337"/>
            <a:ext cx="4338000" cy="341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35" y="5704386"/>
            <a:ext cx="21336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33" y="5780586"/>
            <a:ext cx="23336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594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35664" cy="4351338"/>
          </a:xfrm>
        </p:spPr>
        <p:txBody>
          <a:bodyPr/>
          <a:lstStyle/>
          <a:p>
            <a:r>
              <a:rPr lang="en-GB" dirty="0" smtClean="0"/>
              <a:t>GELU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ELU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3076" name="Picture 4" descr="Can you state the advantages and disadvantages of ELU vs. Leaky ReLU? -  Quo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998" y="2378169"/>
            <a:ext cx="4886766" cy="339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4" y="2378169"/>
            <a:ext cx="5410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45" y="3867150"/>
            <a:ext cx="29527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410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46" y="102732"/>
            <a:ext cx="10515600" cy="1325563"/>
          </a:xfrm>
        </p:spPr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4" name="AutoShape 2" descr="Diagram of Neuron Anatomy - Download Free Vectors, Clipart Graphics &amp;  Vector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File:Neur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7" y="1698962"/>
            <a:ext cx="5416687" cy="291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982826" y="3545281"/>
            <a:ext cx="3738635" cy="2245698"/>
            <a:chOff x="1612593" y="3525575"/>
            <a:chExt cx="3738635" cy="2245698"/>
          </a:xfrm>
        </p:grpSpPr>
        <p:sp>
          <p:nvSpPr>
            <p:cNvPr id="6" name="Oval 5"/>
            <p:cNvSpPr/>
            <p:nvPr/>
          </p:nvSpPr>
          <p:spPr>
            <a:xfrm>
              <a:off x="2870421" y="3601941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963972" y="3657600"/>
              <a:ext cx="906449" cy="637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2"/>
            </p:cNvCxnSpPr>
            <p:nvPr/>
          </p:nvCxnSpPr>
          <p:spPr>
            <a:xfrm flipV="1">
              <a:off x="1963972" y="4501941"/>
              <a:ext cx="906449" cy="95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117633" y="3657600"/>
              <a:ext cx="0" cy="167772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63972" y="4834681"/>
              <a:ext cx="962108" cy="500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79565">
              <a:off x="2199874" y="3525575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w0x0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7800">
              <a:off x="2011562" y="4077823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w1x1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9829834">
              <a:off x="2011565" y="4707350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w2x2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12593" y="54019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670421" y="4506728"/>
              <a:ext cx="680807" cy="47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148643" y="3849864"/>
                <a:ext cx="1437830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𝑓</m:t>
                      </m:r>
                      <m:r>
                        <a:rPr lang="en-GB" sz="1400" b="0" i="1" smtClean="0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GB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sz="1400" i="1">
                              <a:latin typeface="Cambria Math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400" i="1">
                              <a:latin typeface="Cambria Math"/>
                            </a:rPr>
                            <m:t>+</m:t>
                          </m:r>
                          <m:r>
                            <a:rPr lang="en-GB" sz="1400" i="1">
                              <a:latin typeface="Cambria Math"/>
                            </a:rPr>
                            <m:t>𝑏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643" y="3849864"/>
                <a:ext cx="1437830" cy="615168"/>
              </a:xfrm>
              <a:prstGeom prst="rect">
                <a:avLst/>
              </a:prstGeom>
              <a:blipFill rotWithShape="1">
                <a:blip r:embed="rId3"/>
                <a:stretch>
                  <a:fillRect l="-26695" t="-117000" r="-27966" b="-169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9692640" y="435878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296313" y="4244525"/>
                <a:ext cx="1145635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GB" sz="1400" i="1">
                              <a:latin typeface="Cambria Math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400" i="1">
                              <a:latin typeface="Cambria Math"/>
                            </a:rPr>
                            <m:t>+</m:t>
                          </m:r>
                          <m:r>
                            <a:rPr lang="en-GB" sz="1400" i="1">
                              <a:latin typeface="Cambria Math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313" y="4244525"/>
                <a:ext cx="1145635" cy="615168"/>
              </a:xfrm>
              <a:prstGeom prst="rect">
                <a:avLst/>
              </a:prstGeom>
              <a:blipFill rotWithShape="1">
                <a:blip r:embed="rId4"/>
                <a:stretch>
                  <a:fillRect l="-48936" t="-115842" r="-45213" b="-1663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834069" y="3009480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dendrites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29194" y="560631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cell body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48643" y="3360615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output axon</a:t>
            </a:r>
          </a:p>
        </p:txBody>
      </p:sp>
      <p:sp>
        <p:nvSpPr>
          <p:cNvPr id="8" name="Oval 7"/>
          <p:cNvSpPr/>
          <p:nvPr/>
        </p:nvSpPr>
        <p:spPr>
          <a:xfrm>
            <a:off x="7255344" y="362540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701179" y="3729947"/>
            <a:ext cx="93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82632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F54B47-3619-4E9A-8B1C-DEC686B8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and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556077-5864-4218-8946-405191463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deeplearning.ai Course 1, Week 4: </a:t>
            </a:r>
            <a:r>
              <a:rPr lang="en-US" i="1" dirty="0">
                <a:solidFill>
                  <a:srgbClr val="373A3C"/>
                </a:solidFill>
                <a:effectLst/>
                <a:latin typeface="OpenSans-light"/>
              </a:rPr>
              <a:t>What does this have to do with the brain</a:t>
            </a:r>
            <a:r>
              <a:rPr lang="en-US" i="1" dirty="0" smtClean="0">
                <a:solidFill>
                  <a:srgbClr val="373A3C"/>
                </a:solidFill>
                <a:effectLst/>
                <a:latin typeface="OpenSans-light"/>
              </a:rPr>
              <a:t>?</a:t>
            </a:r>
          </a:p>
          <a:p>
            <a:pPr lvl="1"/>
            <a:r>
              <a:rPr lang="en-US" i="1" dirty="0">
                <a:solidFill>
                  <a:srgbClr val="373A3C"/>
                </a:solidFill>
                <a:latin typeface="OpenSans-light"/>
                <a:hlinkClick r:id="rId2"/>
              </a:rPr>
              <a:t>https://</a:t>
            </a:r>
            <a:r>
              <a:rPr lang="en-US" i="1" dirty="0" smtClean="0">
                <a:solidFill>
                  <a:srgbClr val="373A3C"/>
                </a:solidFill>
                <a:latin typeface="OpenSans-light"/>
                <a:hlinkClick r:id="rId2"/>
              </a:rPr>
              <a:t>www.coursera.org/lecture/neural-networks-deep-learning/what-does-this-have-to-do-with-the-brain-obJnR</a:t>
            </a:r>
            <a:r>
              <a:rPr lang="en-US" i="1" dirty="0" smtClean="0">
                <a:solidFill>
                  <a:srgbClr val="373A3C"/>
                </a:solidFill>
                <a:latin typeface="OpenSans-light"/>
              </a:rPr>
              <a:t> </a:t>
            </a:r>
            <a:endParaRPr lang="en-US" i="1" dirty="0">
              <a:solidFill>
                <a:srgbClr val="373A3C"/>
              </a:solidFill>
              <a:effectLst/>
              <a:latin typeface="OpenSans-light"/>
            </a:endParaRPr>
          </a:p>
          <a:p>
            <a:pPr marL="0" indent="0">
              <a:buNone/>
            </a:pPr>
            <a:endParaRPr lang="en-US" i="0" dirty="0">
              <a:solidFill>
                <a:srgbClr val="373A3C"/>
              </a:solidFill>
              <a:effectLst/>
              <a:latin typeface="OpenSans-light"/>
            </a:endParaRPr>
          </a:p>
          <a:p>
            <a:r>
              <a:rPr lang="en-GB" dirty="0"/>
              <a:t>We should be more reserved about the brain analogies</a:t>
            </a:r>
          </a:p>
          <a:p>
            <a:pPr lvl="1"/>
            <a:r>
              <a:rPr lang="en-GB" dirty="0"/>
              <a:t>There are actually many different types of biological neurons</a:t>
            </a:r>
          </a:p>
          <a:p>
            <a:pPr lvl="1"/>
            <a:r>
              <a:rPr lang="en-GB" dirty="0"/>
              <a:t>Dendrites can perform complex non-linear operations</a:t>
            </a:r>
          </a:p>
          <a:p>
            <a:pPr lvl="1"/>
            <a:r>
              <a:rPr lang="en-GB" dirty="0"/>
              <a:t>Complex connectivity patterns</a:t>
            </a:r>
          </a:p>
        </p:txBody>
      </p:sp>
    </p:spTree>
    <p:extLst>
      <p:ext uri="{BB962C8B-B14F-4D97-AF65-F5344CB8AC3E}">
        <p14:creationId xmlns:p14="http://schemas.microsoft.com/office/powerpoint/2010/main" val="2948999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 - notation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43" y="1481137"/>
            <a:ext cx="34956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283" y="4848225"/>
            <a:ext cx="355282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283" y="1481137"/>
            <a:ext cx="348615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6174" y="3653909"/>
            <a:ext cx="313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layer neural network</a:t>
            </a:r>
          </a:p>
          <a:p>
            <a:r>
              <a:rPr lang="en-GB" dirty="0"/>
              <a:t>We don’t count the input layer!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7036" y="3653909"/>
            <a:ext cx="4603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GB" baseline="30000" dirty="0"/>
              <a:t>[l] </a:t>
            </a:r>
            <a:r>
              <a:rPr lang="en-GB" dirty="0"/>
              <a:t> - the activations of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r>
              <a:rPr lang="en-GB" dirty="0"/>
              <a:t>a</a:t>
            </a:r>
            <a:r>
              <a:rPr lang="en-GB" baseline="30000" dirty="0"/>
              <a:t>[l] </a:t>
            </a:r>
            <a:r>
              <a:rPr lang="en-GB" baseline="-25000" dirty="0"/>
              <a:t>i</a:t>
            </a:r>
            <a:r>
              <a:rPr lang="en-GB" dirty="0"/>
              <a:t> - the activations of </a:t>
            </a:r>
            <a:r>
              <a:rPr lang="en-GB" dirty="0" err="1"/>
              <a:t>i</a:t>
            </a:r>
            <a:r>
              <a:rPr lang="en-GB" baseline="30000" dirty="0" err="1"/>
              <a:t>th</a:t>
            </a:r>
            <a:r>
              <a:rPr lang="en-GB" dirty="0"/>
              <a:t> neuron in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245113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True positives (TP)</a:t>
                </a:r>
              </a:p>
              <a:p>
                <a:r>
                  <a:rPr lang="en-GB" dirty="0"/>
                  <a:t>False positives (FP)</a:t>
                </a:r>
              </a:p>
              <a:p>
                <a:r>
                  <a:rPr lang="en-GB" dirty="0"/>
                  <a:t>True negatives (TN)</a:t>
                </a:r>
              </a:p>
              <a:p>
                <a:r>
                  <a:rPr lang="en-GB" dirty="0"/>
                  <a:t>False negatives (FN)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GB" dirty="0"/>
                  <a:t>Accuracy: The </a:t>
                </a:r>
                <a:r>
                  <a:rPr lang="en-GB" dirty="0" err="1"/>
                  <a:t>percent</a:t>
                </a:r>
                <a:r>
                  <a:rPr lang="en-GB" dirty="0"/>
                  <a:t> of </a:t>
                </a:r>
                <a:r>
                  <a:rPr lang="en-GB" dirty="0" smtClean="0"/>
                  <a:t>predictions </a:t>
                </a:r>
                <a:r>
                  <a:rPr lang="en-GB" dirty="0"/>
                  <a:t>that the model got right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GB" b="1" dirty="0">
                    <a:solidFill>
                      <a:srgbClr val="FF0000"/>
                    </a:solidFill>
                  </a:rPr>
                  <a:t>Accuracy will yield misleading results if the data set is unbalanced!!!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𝐴𝐶𝐶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0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928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 - notation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43" y="1481137"/>
            <a:ext cx="34956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8" y="4410903"/>
            <a:ext cx="355282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283" y="1481137"/>
            <a:ext cx="348615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6174" y="3653909"/>
            <a:ext cx="313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layer neural network</a:t>
            </a:r>
          </a:p>
          <a:p>
            <a:r>
              <a:rPr lang="en-GB" dirty="0"/>
              <a:t>We don’t count the input layer!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7036" y="3653909"/>
            <a:ext cx="4603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GB" baseline="30000" dirty="0"/>
              <a:t>[l] </a:t>
            </a:r>
            <a:r>
              <a:rPr lang="en-GB" dirty="0"/>
              <a:t> - the activations of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r>
              <a:rPr lang="en-GB" dirty="0"/>
              <a:t>a</a:t>
            </a:r>
            <a:r>
              <a:rPr lang="en-GB" baseline="30000" dirty="0"/>
              <a:t>[l] </a:t>
            </a:r>
            <a:r>
              <a:rPr lang="en-GB" baseline="-25000" dirty="0"/>
              <a:t>i</a:t>
            </a:r>
            <a:r>
              <a:rPr lang="en-GB" dirty="0"/>
              <a:t> - the activations of </a:t>
            </a:r>
            <a:r>
              <a:rPr lang="en-GB" dirty="0" err="1"/>
              <a:t>i</a:t>
            </a:r>
            <a:r>
              <a:rPr lang="en-GB" baseline="30000" dirty="0" err="1"/>
              <a:t>th</a:t>
            </a:r>
            <a:r>
              <a:rPr lang="en-GB" dirty="0"/>
              <a:t> neuron in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7156174" y="5064981"/>
            <a:ext cx="1162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X: (3, 1)</a:t>
            </a:r>
          </a:p>
          <a:p>
            <a:r>
              <a:rPr lang="en-GB" dirty="0"/>
              <a:t>W</a:t>
            </a:r>
            <a:r>
              <a:rPr lang="en-GB" baseline="30000" dirty="0"/>
              <a:t>[1]</a:t>
            </a:r>
            <a:r>
              <a:rPr lang="en-GB" dirty="0"/>
              <a:t>: (4, 3)</a:t>
            </a:r>
          </a:p>
          <a:p>
            <a:r>
              <a:rPr lang="en-GB" dirty="0"/>
              <a:t>b</a:t>
            </a:r>
            <a:r>
              <a:rPr lang="en-GB" baseline="30000" dirty="0"/>
              <a:t>[1]</a:t>
            </a:r>
            <a:r>
              <a:rPr lang="en-GB" dirty="0"/>
              <a:t>: (4, 1)</a:t>
            </a:r>
          </a:p>
          <a:p>
            <a:r>
              <a:rPr lang="en-GB" dirty="0"/>
              <a:t>z</a:t>
            </a:r>
            <a:r>
              <a:rPr lang="en-GB" baseline="30000" dirty="0"/>
              <a:t>[1]</a:t>
            </a:r>
            <a:r>
              <a:rPr lang="en-GB" dirty="0"/>
              <a:t>: (4, 1)</a:t>
            </a:r>
          </a:p>
          <a:p>
            <a:r>
              <a:rPr lang="en-GB" dirty="0"/>
              <a:t>a</a:t>
            </a:r>
            <a:r>
              <a:rPr lang="en-GB" baseline="30000" dirty="0"/>
              <a:t>[1]</a:t>
            </a:r>
            <a:r>
              <a:rPr lang="en-GB" dirty="0"/>
              <a:t>: (4, 1)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725482" y="5119211"/>
            <a:ext cx="1162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GB" baseline="30000" dirty="0"/>
              <a:t>[2]</a:t>
            </a:r>
            <a:r>
              <a:rPr lang="en-GB" dirty="0"/>
              <a:t>: (4, 1)</a:t>
            </a:r>
          </a:p>
          <a:p>
            <a:r>
              <a:rPr lang="en-GB" dirty="0"/>
              <a:t>W</a:t>
            </a:r>
            <a:r>
              <a:rPr lang="en-GB" baseline="30000" dirty="0"/>
              <a:t>[2]</a:t>
            </a:r>
            <a:r>
              <a:rPr lang="en-GB" dirty="0"/>
              <a:t>: (1, 4)</a:t>
            </a:r>
          </a:p>
          <a:p>
            <a:r>
              <a:rPr lang="en-GB" dirty="0"/>
              <a:t>b</a:t>
            </a:r>
            <a:r>
              <a:rPr lang="en-GB" baseline="30000" dirty="0"/>
              <a:t>[2]</a:t>
            </a:r>
            <a:r>
              <a:rPr lang="en-GB" dirty="0"/>
              <a:t>: (1, 1)</a:t>
            </a:r>
          </a:p>
          <a:p>
            <a:r>
              <a:rPr lang="en-GB" dirty="0"/>
              <a:t>z</a:t>
            </a:r>
            <a:r>
              <a:rPr lang="en-GB" baseline="30000" dirty="0"/>
              <a:t>[2]</a:t>
            </a:r>
            <a:r>
              <a:rPr lang="en-GB" dirty="0"/>
              <a:t>: (1, 1)</a:t>
            </a:r>
          </a:p>
          <a:p>
            <a:r>
              <a:rPr lang="en-GB" dirty="0"/>
              <a:t>a</a:t>
            </a:r>
            <a:r>
              <a:rPr lang="en-GB" baseline="30000" dirty="0"/>
              <a:t>[2]</a:t>
            </a:r>
            <a:r>
              <a:rPr lang="en-GB" dirty="0"/>
              <a:t>: (1, 1)</a:t>
            </a:r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530212" y="581170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  <a:r>
              <a:rPr lang="en-GB" baseline="30000" dirty="0"/>
              <a:t>[l]</a:t>
            </a:r>
            <a:r>
              <a:rPr lang="en-GB" dirty="0"/>
              <a:t> = W</a:t>
            </a:r>
            <a:r>
              <a:rPr lang="en-GB" baseline="30000" dirty="0"/>
              <a:t>[l]</a:t>
            </a:r>
            <a:r>
              <a:rPr lang="en-GB" dirty="0"/>
              <a:t>·X + b</a:t>
            </a:r>
            <a:r>
              <a:rPr lang="en-GB" baseline="30000" dirty="0"/>
              <a:t>[l]</a:t>
            </a:r>
          </a:p>
        </p:txBody>
      </p:sp>
    </p:spTree>
    <p:extLst>
      <p:ext uri="{BB962C8B-B14F-4D97-AF65-F5344CB8AC3E}">
        <p14:creationId xmlns:p14="http://schemas.microsoft.com/office/powerpoint/2010/main" val="1301488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layer hidden network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26" y="1895972"/>
            <a:ext cx="7497749" cy="3284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32035" y="2091193"/>
            <a:ext cx="4230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 – number of layers</a:t>
            </a:r>
          </a:p>
          <a:p>
            <a:r>
              <a:rPr lang="en-GB" dirty="0"/>
              <a:t>n</a:t>
            </a:r>
            <a:r>
              <a:rPr lang="en-GB" baseline="30000" dirty="0"/>
              <a:t>[l]</a:t>
            </a:r>
            <a:r>
              <a:rPr lang="en-GB" dirty="0"/>
              <a:t> – number of hidden layers in each unit</a:t>
            </a:r>
          </a:p>
          <a:p>
            <a:r>
              <a:rPr lang="en-GB" dirty="0"/>
              <a:t>n</a:t>
            </a:r>
            <a:r>
              <a:rPr lang="en-GB" baseline="30000" dirty="0"/>
              <a:t>[0]</a:t>
            </a:r>
            <a:r>
              <a:rPr lang="en-GB" dirty="0"/>
              <a:t> = </a:t>
            </a:r>
            <a:r>
              <a:rPr lang="en-GB" dirty="0" err="1"/>
              <a:t>n</a:t>
            </a:r>
            <a:r>
              <a:rPr lang="en-GB" baseline="-25000" dirty="0" err="1"/>
              <a:t>x</a:t>
            </a:r>
            <a:endParaRPr lang="en-GB" baseline="-25000" dirty="0"/>
          </a:p>
          <a:p>
            <a:r>
              <a:rPr lang="en-GB" dirty="0"/>
              <a:t>W</a:t>
            </a:r>
            <a:r>
              <a:rPr lang="en-GB" baseline="30000" dirty="0"/>
              <a:t>[l]</a:t>
            </a:r>
            <a:r>
              <a:rPr lang="en-GB" dirty="0"/>
              <a:t> – weight matrix of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r>
              <a:rPr lang="en-GB" dirty="0"/>
              <a:t>b</a:t>
            </a:r>
            <a:r>
              <a:rPr lang="en-GB" baseline="30000" dirty="0"/>
              <a:t>[l]</a:t>
            </a:r>
            <a:r>
              <a:rPr lang="en-GB" dirty="0"/>
              <a:t> – bias  vector for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r>
              <a:rPr lang="en-GB" dirty="0"/>
              <a:t>a</a:t>
            </a:r>
            <a:r>
              <a:rPr lang="en-GB" baseline="30000" dirty="0"/>
              <a:t>[l]</a:t>
            </a:r>
            <a:r>
              <a:rPr lang="en-GB" dirty="0"/>
              <a:t> – activations computed by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622066" y="547049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  <a:r>
              <a:rPr lang="en-GB" baseline="30000" dirty="0"/>
              <a:t>[1]</a:t>
            </a:r>
            <a:r>
              <a:rPr lang="en-GB" dirty="0"/>
              <a:t> = W</a:t>
            </a:r>
            <a:r>
              <a:rPr lang="en-GB" baseline="30000" dirty="0"/>
              <a:t>[1]</a:t>
            </a:r>
            <a:r>
              <a:rPr lang="en-GB" dirty="0"/>
              <a:t>·X + b</a:t>
            </a:r>
            <a:r>
              <a:rPr lang="en-GB" baseline="30000" dirty="0"/>
              <a:t>[1]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2066" y="597050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  <a:r>
              <a:rPr lang="en-GB" baseline="30000" dirty="0"/>
              <a:t>[2]</a:t>
            </a:r>
            <a:r>
              <a:rPr lang="en-GB" dirty="0"/>
              <a:t> = W</a:t>
            </a:r>
            <a:r>
              <a:rPr lang="en-GB" baseline="30000" dirty="0"/>
              <a:t>[2]</a:t>
            </a:r>
            <a:r>
              <a:rPr lang="en-GB" dirty="0"/>
              <a:t>·a</a:t>
            </a:r>
            <a:r>
              <a:rPr lang="en-GB" baseline="30000" dirty="0"/>
              <a:t>[1]</a:t>
            </a:r>
            <a:r>
              <a:rPr lang="en-GB" dirty="0"/>
              <a:t> + b</a:t>
            </a:r>
            <a:r>
              <a:rPr lang="en-GB" baseline="30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68065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297" y="206099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Multiple layer hidden network </a:t>
            </a:r>
            <a:br>
              <a:rPr lang="en-GB" dirty="0"/>
            </a:br>
            <a:r>
              <a:rPr lang="en-GB" sz="3600" dirty="0" smtClean="0"/>
              <a:t>Notation </a:t>
            </a:r>
            <a:r>
              <a:rPr lang="en-GB" sz="3600" dirty="0"/>
              <a:t>and matrix dimensions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5646" y="1466396"/>
            <a:ext cx="4230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 – number of layers</a:t>
            </a:r>
          </a:p>
          <a:p>
            <a:r>
              <a:rPr lang="en-GB" dirty="0"/>
              <a:t>n</a:t>
            </a:r>
            <a:r>
              <a:rPr lang="en-GB" baseline="30000" dirty="0"/>
              <a:t>[l]</a:t>
            </a:r>
            <a:r>
              <a:rPr lang="en-GB" dirty="0"/>
              <a:t> – number of hidden layers in each unit</a:t>
            </a:r>
          </a:p>
          <a:p>
            <a:r>
              <a:rPr lang="en-GB" dirty="0"/>
              <a:t>n</a:t>
            </a:r>
            <a:r>
              <a:rPr lang="en-GB" baseline="30000" dirty="0"/>
              <a:t>[0]</a:t>
            </a:r>
            <a:r>
              <a:rPr lang="en-GB" dirty="0"/>
              <a:t> = </a:t>
            </a:r>
            <a:r>
              <a:rPr lang="en-GB" dirty="0" err="1"/>
              <a:t>n</a:t>
            </a:r>
            <a:r>
              <a:rPr lang="en-GB" baseline="-25000" dirty="0" err="1"/>
              <a:t>x</a:t>
            </a:r>
            <a:endParaRPr lang="en-GB" baseline="-25000" dirty="0"/>
          </a:p>
          <a:p>
            <a:r>
              <a:rPr lang="en-GB" dirty="0"/>
              <a:t>W</a:t>
            </a:r>
            <a:r>
              <a:rPr lang="en-GB" baseline="30000" dirty="0"/>
              <a:t>[l]</a:t>
            </a:r>
            <a:r>
              <a:rPr lang="en-GB" dirty="0"/>
              <a:t> – weight matrix of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r>
              <a:rPr lang="en-GB" dirty="0"/>
              <a:t>b</a:t>
            </a:r>
            <a:r>
              <a:rPr lang="en-GB" baseline="30000" dirty="0"/>
              <a:t>[l]</a:t>
            </a:r>
            <a:r>
              <a:rPr lang="en-GB" dirty="0"/>
              <a:t> – bias  vector for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r>
              <a:rPr lang="en-GB" dirty="0"/>
              <a:t>a</a:t>
            </a:r>
            <a:r>
              <a:rPr lang="en-GB" baseline="30000" dirty="0"/>
              <a:t>[l]</a:t>
            </a:r>
            <a:r>
              <a:rPr lang="en-GB" dirty="0"/>
              <a:t> – activations computed by the </a:t>
            </a:r>
            <a:r>
              <a:rPr lang="en-GB" dirty="0" err="1"/>
              <a:t>l</a:t>
            </a:r>
            <a:r>
              <a:rPr lang="en-GB" baseline="30000" dirty="0" err="1"/>
              <a:t>th</a:t>
            </a:r>
            <a:r>
              <a:rPr lang="en-GB" dirty="0"/>
              <a:t> layer</a:t>
            </a: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90546" y="363374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  <a:r>
              <a:rPr lang="en-GB" baseline="30000" dirty="0"/>
              <a:t>[1]</a:t>
            </a:r>
            <a:r>
              <a:rPr lang="en-GB" dirty="0"/>
              <a:t> = W</a:t>
            </a:r>
            <a:r>
              <a:rPr lang="en-GB" baseline="30000" dirty="0"/>
              <a:t>[1]</a:t>
            </a:r>
            <a:r>
              <a:rPr lang="en-GB" dirty="0"/>
              <a:t>·X + b</a:t>
            </a:r>
            <a:r>
              <a:rPr lang="en-GB" baseline="30000" dirty="0"/>
              <a:t>[1]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546" y="412251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  <a:r>
              <a:rPr lang="en-GB" baseline="30000" dirty="0"/>
              <a:t>[2]</a:t>
            </a:r>
            <a:r>
              <a:rPr lang="en-GB" dirty="0"/>
              <a:t> = W</a:t>
            </a:r>
            <a:r>
              <a:rPr lang="en-GB" baseline="30000" dirty="0"/>
              <a:t>[2]</a:t>
            </a:r>
            <a:r>
              <a:rPr lang="en-GB" dirty="0"/>
              <a:t>·a</a:t>
            </a:r>
            <a:r>
              <a:rPr lang="en-GB" baseline="30000" dirty="0"/>
              <a:t>[1]</a:t>
            </a:r>
            <a:r>
              <a:rPr lang="en-GB" dirty="0"/>
              <a:t> + b</a:t>
            </a:r>
            <a:r>
              <a:rPr lang="en-GB" baseline="30000" dirty="0"/>
              <a:t>[2]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5" y="1474347"/>
            <a:ext cx="5208735" cy="21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1054" y="3319267"/>
            <a:ext cx="40920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Matrix dimensions for layer L:</a:t>
            </a:r>
          </a:p>
          <a:p>
            <a:r>
              <a:rPr lang="en-GB" sz="2400" b="1" dirty="0"/>
              <a:t>z</a:t>
            </a:r>
            <a:r>
              <a:rPr lang="en-GB" sz="2400" b="1" baseline="30000" dirty="0"/>
              <a:t>[l]</a:t>
            </a:r>
            <a:r>
              <a:rPr lang="en-GB" sz="2400" b="1" dirty="0"/>
              <a:t> : (</a:t>
            </a:r>
            <a:r>
              <a:rPr lang="en-GB" sz="2400" b="1" i="1" dirty="0"/>
              <a:t>n</a:t>
            </a:r>
            <a:r>
              <a:rPr lang="en-GB" sz="2400" b="1" baseline="30000" dirty="0"/>
              <a:t>[</a:t>
            </a:r>
            <a:r>
              <a:rPr lang="en-GB" sz="2400" b="1" i="1" baseline="30000" dirty="0"/>
              <a:t>l</a:t>
            </a:r>
            <a:r>
              <a:rPr lang="en-GB" sz="2400" b="1" baseline="30000" dirty="0"/>
              <a:t>] </a:t>
            </a:r>
            <a:r>
              <a:rPr lang="en-GB" sz="2400" b="1" dirty="0"/>
              <a:t>, 1)</a:t>
            </a:r>
          </a:p>
          <a:p>
            <a:r>
              <a:rPr lang="en-GB" sz="2400" b="1" dirty="0"/>
              <a:t>a</a:t>
            </a:r>
            <a:r>
              <a:rPr lang="en-GB" sz="2400" b="1" baseline="30000" dirty="0"/>
              <a:t>[l]</a:t>
            </a:r>
            <a:r>
              <a:rPr lang="en-GB" sz="2400" b="1" dirty="0"/>
              <a:t> : (</a:t>
            </a:r>
            <a:r>
              <a:rPr lang="en-GB" sz="2400" b="1" i="1" dirty="0"/>
              <a:t>n</a:t>
            </a:r>
            <a:r>
              <a:rPr lang="en-GB" sz="2400" b="1" baseline="30000" dirty="0"/>
              <a:t>[</a:t>
            </a:r>
            <a:r>
              <a:rPr lang="en-GB" sz="2400" b="1" i="1" baseline="30000" dirty="0"/>
              <a:t>l</a:t>
            </a:r>
            <a:r>
              <a:rPr lang="en-GB" sz="2400" b="1" baseline="30000" dirty="0"/>
              <a:t>]</a:t>
            </a:r>
            <a:r>
              <a:rPr lang="en-GB" sz="2400" b="1" dirty="0"/>
              <a:t> , 1)</a:t>
            </a:r>
          </a:p>
          <a:p>
            <a:r>
              <a:rPr lang="en-GB" sz="2400" b="1" dirty="0"/>
              <a:t>W</a:t>
            </a:r>
            <a:r>
              <a:rPr lang="en-GB" sz="2400" b="1" baseline="30000" dirty="0"/>
              <a:t>[l]</a:t>
            </a:r>
            <a:r>
              <a:rPr lang="en-GB" sz="2400" b="1" dirty="0"/>
              <a:t> : (</a:t>
            </a:r>
            <a:r>
              <a:rPr lang="en-GB" sz="2400" b="1" i="1" dirty="0"/>
              <a:t>n</a:t>
            </a:r>
            <a:r>
              <a:rPr lang="en-GB" sz="2400" b="1" baseline="30000" dirty="0"/>
              <a:t>[</a:t>
            </a:r>
            <a:r>
              <a:rPr lang="en-GB" sz="2400" b="1" i="1" baseline="30000" dirty="0"/>
              <a:t>l</a:t>
            </a:r>
            <a:r>
              <a:rPr lang="en-GB" sz="2400" b="1" baseline="30000" dirty="0"/>
              <a:t>]</a:t>
            </a:r>
            <a:r>
              <a:rPr lang="en-GB" sz="2400" b="1" dirty="0"/>
              <a:t>,</a:t>
            </a:r>
            <a:r>
              <a:rPr lang="en-GB" sz="2400" b="1" i="1" dirty="0"/>
              <a:t> n</a:t>
            </a:r>
            <a:r>
              <a:rPr lang="en-GB" sz="2400" b="1" baseline="30000" dirty="0"/>
              <a:t>[</a:t>
            </a:r>
            <a:r>
              <a:rPr lang="en-GB" sz="2400" b="1" i="1" baseline="30000" dirty="0"/>
              <a:t>l-1]</a:t>
            </a:r>
            <a:r>
              <a:rPr lang="en-GB" sz="2400" b="1" dirty="0"/>
              <a:t>) </a:t>
            </a:r>
          </a:p>
          <a:p>
            <a:r>
              <a:rPr lang="en-GB" sz="2400" b="1" dirty="0"/>
              <a:t>b</a:t>
            </a:r>
            <a:r>
              <a:rPr lang="en-GB" sz="2400" b="1" baseline="30000" dirty="0"/>
              <a:t>[l]</a:t>
            </a:r>
            <a:r>
              <a:rPr lang="en-GB" sz="2400" b="1" dirty="0"/>
              <a:t>:  (</a:t>
            </a:r>
            <a:r>
              <a:rPr lang="en-GB" sz="2400" b="1" i="1" dirty="0"/>
              <a:t>n</a:t>
            </a:r>
            <a:r>
              <a:rPr lang="en-GB" sz="2400" b="1" baseline="30000" dirty="0"/>
              <a:t>[</a:t>
            </a:r>
            <a:r>
              <a:rPr lang="en-GB" sz="2400" b="1" i="1" baseline="30000" dirty="0"/>
              <a:t>l</a:t>
            </a:r>
            <a:r>
              <a:rPr lang="en-GB" sz="2400" b="1" baseline="30000" dirty="0"/>
              <a:t>]</a:t>
            </a:r>
            <a:r>
              <a:rPr lang="en-GB" sz="2400" b="1" dirty="0"/>
              <a:t>,1)</a:t>
            </a:r>
          </a:p>
          <a:p>
            <a:r>
              <a:rPr lang="en-GB" sz="2400" b="1" dirty="0" err="1"/>
              <a:t>dW</a:t>
            </a:r>
            <a:r>
              <a:rPr lang="en-GB" sz="2400" b="1" baseline="30000" dirty="0"/>
              <a:t>[l]</a:t>
            </a:r>
            <a:r>
              <a:rPr lang="en-GB" sz="2400" b="1" dirty="0"/>
              <a:t> : (</a:t>
            </a:r>
            <a:r>
              <a:rPr lang="en-GB" sz="2400" b="1" i="1" dirty="0"/>
              <a:t>n</a:t>
            </a:r>
            <a:r>
              <a:rPr lang="en-GB" sz="2400" b="1" baseline="30000" dirty="0"/>
              <a:t>[</a:t>
            </a:r>
            <a:r>
              <a:rPr lang="en-GB" sz="2400" b="1" i="1" baseline="30000" dirty="0"/>
              <a:t>l</a:t>
            </a:r>
            <a:r>
              <a:rPr lang="en-GB" sz="2400" b="1" baseline="30000" dirty="0"/>
              <a:t>]</a:t>
            </a:r>
            <a:r>
              <a:rPr lang="en-GB" sz="2400" b="1" dirty="0"/>
              <a:t>,</a:t>
            </a:r>
            <a:r>
              <a:rPr lang="en-GB" sz="2400" b="1" i="1" dirty="0"/>
              <a:t> n</a:t>
            </a:r>
            <a:r>
              <a:rPr lang="en-GB" sz="2400" b="1" baseline="30000" dirty="0"/>
              <a:t>[</a:t>
            </a:r>
            <a:r>
              <a:rPr lang="en-GB" sz="2400" b="1" i="1" baseline="30000" dirty="0"/>
              <a:t>l-1]</a:t>
            </a:r>
            <a:r>
              <a:rPr lang="en-GB" sz="2400" b="1" dirty="0"/>
              <a:t>) </a:t>
            </a:r>
          </a:p>
          <a:p>
            <a:r>
              <a:rPr lang="en-GB" sz="2400" b="1" dirty="0" err="1"/>
              <a:t>db</a:t>
            </a:r>
            <a:r>
              <a:rPr lang="en-GB" sz="2400" b="1" baseline="30000" dirty="0"/>
              <a:t>[l]</a:t>
            </a:r>
            <a:r>
              <a:rPr lang="en-GB" sz="2400" b="1" dirty="0"/>
              <a:t>:  (</a:t>
            </a:r>
            <a:r>
              <a:rPr lang="en-GB" sz="2400" b="1" i="1" dirty="0"/>
              <a:t>n</a:t>
            </a:r>
            <a:r>
              <a:rPr lang="en-GB" sz="2400" b="1" baseline="30000" dirty="0"/>
              <a:t>[</a:t>
            </a:r>
            <a:r>
              <a:rPr lang="en-GB" sz="2400" b="1" i="1" baseline="30000" dirty="0"/>
              <a:t>l</a:t>
            </a:r>
            <a:r>
              <a:rPr lang="en-GB" sz="2400" b="1" baseline="30000" dirty="0"/>
              <a:t>]</a:t>
            </a:r>
            <a:r>
              <a:rPr lang="en-GB" sz="2400" b="1" dirty="0"/>
              <a:t>,1)</a:t>
            </a:r>
          </a:p>
          <a:p>
            <a:r>
              <a:rPr lang="en-GB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7847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103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and backward computations at a given layer </a:t>
            </a:r>
            <a:r>
              <a:rPr lang="en-GB" i="1" dirty="0"/>
              <a:t>l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208209" y="1968156"/>
            <a:ext cx="2633571" cy="4129695"/>
            <a:chOff x="2222390" y="1968156"/>
            <a:chExt cx="2633571" cy="4129695"/>
          </a:xfrm>
        </p:grpSpPr>
        <p:sp>
          <p:nvSpPr>
            <p:cNvPr id="32" name="Rectangle 31"/>
            <p:cNvSpPr/>
            <p:nvPr/>
          </p:nvSpPr>
          <p:spPr>
            <a:xfrm>
              <a:off x="2939290" y="1968156"/>
              <a:ext cx="1040338" cy="9804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</a:t>
              </a:r>
              <a:r>
                <a:rPr lang="en-GB" baseline="30000" dirty="0"/>
                <a:t>[l]</a:t>
              </a:r>
              <a:r>
                <a:rPr lang="en-GB" dirty="0"/>
                <a:t> b</a:t>
              </a:r>
              <a:r>
                <a:rPr lang="en-GB" baseline="30000" dirty="0"/>
                <a:t>[l]</a:t>
              </a:r>
            </a:p>
            <a:p>
              <a:pPr algn="ctr"/>
              <a:r>
                <a:rPr lang="en-GB" baseline="30000" dirty="0"/>
                <a:t> 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3430897" y="2939333"/>
              <a:ext cx="0" cy="4348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506008" y="3066433"/>
              <a:ext cx="878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cache z</a:t>
              </a:r>
              <a:r>
                <a:rPr lang="en-GB" sz="1400" baseline="30000" dirty="0"/>
                <a:t>[l]</a:t>
              </a:r>
              <a:r>
                <a:rPr lang="en-GB" sz="1400" dirty="0"/>
                <a:t> 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99850" y="3495039"/>
              <a:ext cx="1040338" cy="9804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</a:t>
              </a:r>
              <a:r>
                <a:rPr lang="en-GB" baseline="30000" dirty="0"/>
                <a:t>[l]</a:t>
              </a:r>
              <a:r>
                <a:rPr lang="en-GB" dirty="0"/>
                <a:t> b</a:t>
              </a:r>
              <a:r>
                <a:rPr lang="en-GB" baseline="30000" dirty="0"/>
                <a:t>[l]</a:t>
              </a:r>
            </a:p>
            <a:p>
              <a:pPr algn="ctr"/>
              <a:r>
                <a:rPr lang="en-GB" dirty="0" err="1"/>
                <a:t>dz</a:t>
              </a:r>
              <a:r>
                <a:rPr lang="en-GB" baseline="30000" dirty="0"/>
                <a:t>[l]</a:t>
              </a:r>
            </a:p>
            <a:p>
              <a:pPr algn="ctr"/>
              <a:r>
                <a:rPr lang="en-GB" baseline="30000" dirty="0"/>
                <a:t> 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3491457" y="4466216"/>
              <a:ext cx="0" cy="4348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123407" y="5174521"/>
              <a:ext cx="69281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dW</a:t>
              </a:r>
              <a:r>
                <a:rPr lang="en-GB" baseline="30000" dirty="0"/>
                <a:t>[l]</a:t>
              </a:r>
              <a:r>
                <a:rPr lang="en-GB" dirty="0"/>
                <a:t> </a:t>
              </a:r>
            </a:p>
            <a:p>
              <a:r>
                <a:rPr lang="en-GB" dirty="0" err="1"/>
                <a:t>db</a:t>
              </a:r>
              <a:r>
                <a:rPr lang="en-GB" baseline="30000" dirty="0"/>
                <a:t>[l]</a:t>
              </a:r>
            </a:p>
            <a:p>
              <a:endParaRPr lang="en-GB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2222390" y="2581677"/>
              <a:ext cx="6055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361178" y="213976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a</a:t>
              </a:r>
              <a:r>
                <a:rPr lang="en-GB" baseline="30000" dirty="0">
                  <a:solidFill>
                    <a:schemeClr val="accent6"/>
                  </a:solidFill>
                </a:rPr>
                <a:t>[l-1]</a:t>
              </a:r>
              <a:endParaRPr lang="en-GB" dirty="0">
                <a:solidFill>
                  <a:schemeClr val="accent6"/>
                </a:solidFill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4124077" y="2583867"/>
              <a:ext cx="6055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262865" y="214195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a</a:t>
              </a:r>
              <a:r>
                <a:rPr lang="en-GB" baseline="30000" dirty="0">
                  <a:solidFill>
                    <a:schemeClr val="accent6"/>
                  </a:solidFill>
                </a:rPr>
                <a:t>[l]</a:t>
              </a:r>
              <a:endParaRPr lang="en-GB" dirty="0">
                <a:solidFill>
                  <a:schemeClr val="accent6"/>
                </a:solidFill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4171831" y="4135415"/>
              <a:ext cx="60558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310619" y="3693504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da</a:t>
              </a:r>
              <a:r>
                <a:rPr lang="en-GB" baseline="30000" dirty="0">
                  <a:solidFill>
                    <a:srgbClr val="FF0000"/>
                  </a:solidFill>
                </a:rPr>
                <a:t>[l]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7936" y="4145428"/>
              <a:ext cx="60558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376724" y="3703517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da</a:t>
              </a:r>
              <a:r>
                <a:rPr lang="en-GB" baseline="30000" dirty="0">
                  <a:solidFill>
                    <a:srgbClr val="FF0000"/>
                  </a:solidFill>
                </a:rPr>
                <a:t>[l-1]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8266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1539BD-1168-4FC1-BB3B-E18F696A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and backward functions in NN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9151" y="1940119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[1]</a:t>
            </a:r>
            <a:r>
              <a:rPr lang="en-GB" dirty="0"/>
              <a:t> b</a:t>
            </a:r>
            <a:r>
              <a:rPr lang="en-GB" baseline="30000" dirty="0"/>
              <a:t>[1]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55909" y="1949396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[2]</a:t>
            </a:r>
            <a:r>
              <a:rPr lang="en-GB" dirty="0"/>
              <a:t> b</a:t>
            </a:r>
            <a:r>
              <a:rPr lang="en-GB" baseline="30000" dirty="0"/>
              <a:t>[2]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3985" y="1940119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[3]</a:t>
            </a:r>
            <a:r>
              <a:rPr lang="en-GB" dirty="0"/>
              <a:t> b</a:t>
            </a:r>
            <a:r>
              <a:rPr lang="en-GB" baseline="30000" dirty="0"/>
              <a:t>[3]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6806" y="1949396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[L]</a:t>
            </a:r>
            <a:r>
              <a:rPr lang="en-GB" dirty="0"/>
              <a:t> b</a:t>
            </a:r>
            <a:r>
              <a:rPr lang="en-GB" baseline="30000" dirty="0"/>
              <a:t>[L]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26802" y="1828567"/>
            <a:ext cx="6719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dirty="0"/>
              <a:t>…</a:t>
            </a:r>
          </a:p>
        </p:txBody>
      </p:sp>
      <p:cxnSp>
        <p:nvCxnSpPr>
          <p:cNvPr id="15" name="Straight Arrow Connector 14"/>
          <p:cNvCxnSpPr>
            <a:endCxn id="4" idx="1"/>
          </p:cNvCxnSpPr>
          <p:nvPr/>
        </p:nvCxnSpPr>
        <p:spPr>
          <a:xfrm>
            <a:off x="723569" y="2430346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50327" y="2428918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92988" y="2397011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23113" y="2397011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076414" y="2310871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4129" y="196529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72432" y="197636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</a:t>
            </a:r>
            <a:r>
              <a:rPr lang="en-GB" baseline="30000" dirty="0">
                <a:solidFill>
                  <a:schemeClr val="accent6"/>
                </a:solidFill>
              </a:rPr>
              <a:t>[1]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62382" y="192859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</a:t>
            </a:r>
            <a:r>
              <a:rPr lang="en-GB" baseline="30000" dirty="0">
                <a:solidFill>
                  <a:schemeClr val="accent6"/>
                </a:solidFill>
              </a:rPr>
              <a:t>[2]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1901" y="19551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</a:t>
            </a:r>
            <a:r>
              <a:rPr lang="en-GB" baseline="30000" dirty="0">
                <a:solidFill>
                  <a:schemeClr val="accent6"/>
                </a:solidFill>
              </a:rPr>
              <a:t>[3]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5808" y="184487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</a:t>
            </a:r>
            <a:r>
              <a:rPr lang="en-GB" baseline="30000" dirty="0">
                <a:solidFill>
                  <a:schemeClr val="accent6"/>
                </a:solidFill>
              </a:rPr>
              <a:t>[L]</a:t>
            </a:r>
            <a:endParaRPr lang="en-GB" dirty="0">
              <a:solidFill>
                <a:schemeClr val="accent6"/>
              </a:solidFill>
            </a:endParaRPr>
          </a:p>
        </p:txBody>
      </p:sp>
      <p:cxnSp>
        <p:nvCxnSpPr>
          <p:cNvPr id="27" name="Straight Arrow Connector 26"/>
          <p:cNvCxnSpPr>
            <a:stCxn id="4" idx="2"/>
          </p:cNvCxnSpPr>
          <p:nvPr/>
        </p:nvCxnSpPr>
        <p:spPr>
          <a:xfrm>
            <a:off x="1849320" y="2920573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24431" y="3047673"/>
            <a:ext cx="890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cache z</a:t>
            </a:r>
            <a:r>
              <a:rPr lang="en-GB" sz="1400" baseline="30000" dirty="0"/>
              <a:t>[1]</a:t>
            </a:r>
            <a:r>
              <a:rPr lang="en-GB" sz="1400" dirty="0"/>
              <a:t> 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530553" y="2916269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05664" y="3043369"/>
            <a:ext cx="890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cache z</a:t>
            </a:r>
            <a:r>
              <a:rPr lang="en-GB" sz="1400" baseline="30000" dirty="0"/>
              <a:t>[2]</a:t>
            </a:r>
            <a:r>
              <a:rPr lang="en-GB" sz="1400" dirty="0"/>
              <a:t>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60678" y="2905503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35789" y="3032603"/>
            <a:ext cx="890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cache z</a:t>
            </a:r>
            <a:r>
              <a:rPr lang="en-GB" sz="1400" baseline="30000" dirty="0"/>
              <a:t>[3]</a:t>
            </a:r>
            <a:r>
              <a:rPr lang="en-GB" sz="1400" dirty="0"/>
              <a:t> 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408413" y="2920573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483524" y="3047673"/>
            <a:ext cx="878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cache z</a:t>
            </a:r>
            <a:r>
              <a:rPr lang="en-GB" sz="1400" baseline="30000" dirty="0"/>
              <a:t>[L]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057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1539BD-1168-4FC1-BB3B-E18F696A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and backward functions in NN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9151" y="1940119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[1]</a:t>
            </a:r>
            <a:r>
              <a:rPr lang="en-GB" dirty="0"/>
              <a:t> b</a:t>
            </a:r>
            <a:r>
              <a:rPr lang="en-GB" baseline="30000" dirty="0"/>
              <a:t>[1]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55909" y="1949396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[2]</a:t>
            </a:r>
            <a:r>
              <a:rPr lang="en-GB" dirty="0"/>
              <a:t> b</a:t>
            </a:r>
            <a:r>
              <a:rPr lang="en-GB" baseline="30000" dirty="0"/>
              <a:t>[2]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3985" y="1940119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[3]</a:t>
            </a:r>
            <a:r>
              <a:rPr lang="en-GB" dirty="0"/>
              <a:t> b</a:t>
            </a:r>
            <a:r>
              <a:rPr lang="en-GB" baseline="30000" dirty="0"/>
              <a:t>[3]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6806" y="1949396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[L]</a:t>
            </a:r>
            <a:r>
              <a:rPr lang="en-GB" dirty="0"/>
              <a:t> b</a:t>
            </a:r>
            <a:r>
              <a:rPr lang="en-GB" baseline="30000" dirty="0"/>
              <a:t>[L]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26802" y="1828567"/>
            <a:ext cx="6719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dirty="0"/>
              <a:t>…</a:t>
            </a:r>
          </a:p>
        </p:txBody>
      </p:sp>
      <p:cxnSp>
        <p:nvCxnSpPr>
          <p:cNvPr id="15" name="Straight Arrow Connector 14"/>
          <p:cNvCxnSpPr>
            <a:endCxn id="4" idx="1"/>
          </p:cNvCxnSpPr>
          <p:nvPr/>
        </p:nvCxnSpPr>
        <p:spPr>
          <a:xfrm>
            <a:off x="723569" y="2430346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50327" y="2428918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92988" y="2397011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23113" y="2397011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076414" y="2310871"/>
            <a:ext cx="6055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4129" y="196529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72432" y="197636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</a:t>
            </a:r>
            <a:r>
              <a:rPr lang="en-GB" baseline="30000" dirty="0">
                <a:solidFill>
                  <a:schemeClr val="accent6"/>
                </a:solidFill>
              </a:rPr>
              <a:t>[1]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62382" y="192859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</a:t>
            </a:r>
            <a:r>
              <a:rPr lang="en-GB" baseline="30000" dirty="0">
                <a:solidFill>
                  <a:schemeClr val="accent6"/>
                </a:solidFill>
              </a:rPr>
              <a:t>[2]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1901" y="19551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</a:t>
            </a:r>
            <a:r>
              <a:rPr lang="en-GB" baseline="30000" dirty="0">
                <a:solidFill>
                  <a:schemeClr val="accent6"/>
                </a:solidFill>
              </a:rPr>
              <a:t>[3]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5808" y="184487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</a:t>
            </a:r>
            <a:r>
              <a:rPr lang="en-GB" baseline="30000" dirty="0">
                <a:solidFill>
                  <a:schemeClr val="accent6"/>
                </a:solidFill>
              </a:rPr>
              <a:t>[L]</a:t>
            </a:r>
            <a:endParaRPr lang="en-GB" dirty="0">
              <a:solidFill>
                <a:schemeClr val="accent6"/>
              </a:solidFill>
            </a:endParaRPr>
          </a:p>
        </p:txBody>
      </p:sp>
      <p:cxnSp>
        <p:nvCxnSpPr>
          <p:cNvPr id="27" name="Straight Arrow Connector 26"/>
          <p:cNvCxnSpPr>
            <a:stCxn id="4" idx="2"/>
          </p:cNvCxnSpPr>
          <p:nvPr/>
        </p:nvCxnSpPr>
        <p:spPr>
          <a:xfrm>
            <a:off x="1849320" y="2920573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24431" y="3047673"/>
            <a:ext cx="890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cache z</a:t>
            </a:r>
            <a:r>
              <a:rPr lang="en-GB" sz="1400" baseline="30000" dirty="0"/>
              <a:t>[1]</a:t>
            </a:r>
            <a:r>
              <a:rPr lang="en-GB" sz="1400" dirty="0"/>
              <a:t> 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530553" y="2916269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05664" y="3043369"/>
            <a:ext cx="890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cache z</a:t>
            </a:r>
            <a:r>
              <a:rPr lang="en-GB" sz="1400" baseline="30000" dirty="0"/>
              <a:t>[2]</a:t>
            </a:r>
            <a:r>
              <a:rPr lang="en-GB" sz="1400" dirty="0"/>
              <a:t>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60678" y="2905503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35789" y="3032603"/>
            <a:ext cx="890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cache z</a:t>
            </a:r>
            <a:r>
              <a:rPr lang="en-GB" sz="1400" baseline="30000" dirty="0"/>
              <a:t>[3]</a:t>
            </a:r>
            <a:r>
              <a:rPr lang="en-GB" sz="1400" dirty="0"/>
              <a:t> 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408413" y="2920573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483524" y="3047673"/>
            <a:ext cx="878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cache z</a:t>
            </a:r>
            <a:r>
              <a:rPr lang="en-GB" sz="1400" baseline="30000" dirty="0"/>
              <a:t>[L]</a:t>
            </a:r>
            <a:r>
              <a:rPr lang="en-GB" sz="1400" dirty="0"/>
              <a:t>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89711" y="3467002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[1]</a:t>
            </a:r>
            <a:r>
              <a:rPr lang="en-GB" dirty="0"/>
              <a:t> b</a:t>
            </a:r>
            <a:r>
              <a:rPr lang="en-GB" baseline="30000" dirty="0"/>
              <a:t>[1]</a:t>
            </a:r>
          </a:p>
          <a:p>
            <a:pPr algn="ctr"/>
            <a:r>
              <a:rPr lang="en-GB" dirty="0" err="1"/>
              <a:t>dz</a:t>
            </a:r>
            <a:r>
              <a:rPr lang="en-GB" baseline="30000" dirty="0"/>
              <a:t>[1]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16469" y="3476279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[2]</a:t>
            </a:r>
            <a:r>
              <a:rPr lang="en-GB" dirty="0"/>
              <a:t> b</a:t>
            </a:r>
            <a:r>
              <a:rPr lang="en-GB" baseline="30000" dirty="0"/>
              <a:t>[2]</a:t>
            </a:r>
          </a:p>
          <a:p>
            <a:pPr algn="ctr"/>
            <a:r>
              <a:rPr lang="en-GB" dirty="0" err="1"/>
              <a:t>dz</a:t>
            </a:r>
            <a:r>
              <a:rPr lang="en-GB" baseline="30000" dirty="0"/>
              <a:t>[2]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54545" y="3467002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[3]</a:t>
            </a:r>
            <a:r>
              <a:rPr lang="en-GB" dirty="0"/>
              <a:t> b</a:t>
            </a:r>
            <a:r>
              <a:rPr lang="en-GB" baseline="30000" dirty="0"/>
              <a:t>[3]</a:t>
            </a:r>
          </a:p>
          <a:p>
            <a:pPr algn="ctr"/>
            <a:r>
              <a:rPr lang="en-GB" baseline="30000" dirty="0"/>
              <a:t> </a:t>
            </a:r>
            <a:r>
              <a:rPr lang="en-GB" dirty="0" err="1"/>
              <a:t>dz</a:t>
            </a:r>
            <a:r>
              <a:rPr lang="en-GB" baseline="30000" dirty="0"/>
              <a:t>[3]</a:t>
            </a:r>
          </a:p>
          <a:p>
            <a:pPr algn="ctr"/>
            <a:endParaRPr lang="en-GB" baseline="30000" dirty="0"/>
          </a:p>
        </p:txBody>
      </p:sp>
      <p:sp>
        <p:nvSpPr>
          <p:cNvPr id="39" name="Rectangle 38"/>
          <p:cNvSpPr/>
          <p:nvPr/>
        </p:nvSpPr>
        <p:spPr>
          <a:xfrm>
            <a:off x="7977366" y="3476279"/>
            <a:ext cx="1040338" cy="980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</a:t>
            </a:r>
            <a:r>
              <a:rPr lang="en-GB" baseline="30000" dirty="0"/>
              <a:t>[L]</a:t>
            </a:r>
            <a:r>
              <a:rPr lang="en-GB" dirty="0"/>
              <a:t> b</a:t>
            </a:r>
            <a:r>
              <a:rPr lang="en-GB" baseline="30000" dirty="0"/>
              <a:t>[L]</a:t>
            </a:r>
          </a:p>
          <a:p>
            <a:pPr algn="ctr"/>
            <a:r>
              <a:rPr lang="en-GB" dirty="0" err="1"/>
              <a:t>dz</a:t>
            </a:r>
            <a:r>
              <a:rPr lang="en-GB" baseline="30000" dirty="0"/>
              <a:t>[L]</a:t>
            </a:r>
          </a:p>
          <a:p>
            <a:pPr algn="ctr"/>
            <a:r>
              <a:rPr lang="en-GB" baseline="30000" dirty="0"/>
              <a:t>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87362" y="3355450"/>
            <a:ext cx="6719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dirty="0"/>
              <a:t>…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510887" y="3955801"/>
            <a:ext cx="605582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253548" y="3923894"/>
            <a:ext cx="605582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83673" y="3923894"/>
            <a:ext cx="605582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136974" y="3837754"/>
            <a:ext cx="605582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532992" y="350324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da</a:t>
            </a:r>
            <a:r>
              <a:rPr lang="en-GB" baseline="30000" dirty="0">
                <a:solidFill>
                  <a:srgbClr val="FF0000"/>
                </a:solidFill>
              </a:rPr>
              <a:t>[1]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22942" y="3455477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da</a:t>
            </a:r>
            <a:r>
              <a:rPr lang="en-GB" baseline="30000" dirty="0">
                <a:solidFill>
                  <a:srgbClr val="FF0000"/>
                </a:solidFill>
              </a:rPr>
              <a:t>[2]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2461" y="348198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da</a:t>
            </a:r>
            <a:r>
              <a:rPr lang="en-GB" baseline="30000" dirty="0">
                <a:solidFill>
                  <a:srgbClr val="FF0000"/>
                </a:solidFill>
              </a:rPr>
              <a:t>[3]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206368" y="337175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da</a:t>
            </a:r>
            <a:r>
              <a:rPr lang="en-GB" baseline="30000" dirty="0">
                <a:solidFill>
                  <a:srgbClr val="FF0000"/>
                </a:solidFill>
              </a:rPr>
              <a:t>[L]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51" name="Straight Arrow Connector 50"/>
          <p:cNvCxnSpPr>
            <a:stCxn id="36" idx="2"/>
          </p:cNvCxnSpPr>
          <p:nvPr/>
        </p:nvCxnSpPr>
        <p:spPr>
          <a:xfrm>
            <a:off x="1909880" y="4447456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591113" y="4443152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421238" y="4432386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468973" y="4447456"/>
            <a:ext cx="0" cy="43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94789" y="2156744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89" y="2156744"/>
                <a:ext cx="371384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6667" r="-1666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9878332" y="2635799"/>
            <a:ext cx="315724" cy="735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56381" y="5131429"/>
            <a:ext cx="73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dW</a:t>
            </a:r>
            <a:r>
              <a:rPr lang="en-GB" baseline="30000" dirty="0"/>
              <a:t>[1]</a:t>
            </a:r>
            <a:r>
              <a:rPr lang="en-GB" dirty="0"/>
              <a:t> </a:t>
            </a:r>
          </a:p>
          <a:p>
            <a:r>
              <a:rPr lang="en-GB" dirty="0" err="1"/>
              <a:t>db</a:t>
            </a:r>
            <a:r>
              <a:rPr lang="en-GB" baseline="30000" dirty="0"/>
              <a:t>[1]</a:t>
            </a:r>
          </a:p>
          <a:p>
            <a:endParaRPr lang="en-GB" dirty="0"/>
          </a:p>
        </p:txBody>
      </p:sp>
      <p:sp>
        <p:nvSpPr>
          <p:cNvPr id="79" name="TextBox 78"/>
          <p:cNvSpPr txBox="1"/>
          <p:nvPr/>
        </p:nvSpPr>
        <p:spPr>
          <a:xfrm>
            <a:off x="3208028" y="5198066"/>
            <a:ext cx="73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dW</a:t>
            </a:r>
            <a:r>
              <a:rPr lang="en-GB" baseline="30000" dirty="0"/>
              <a:t>[2]</a:t>
            </a:r>
            <a:r>
              <a:rPr lang="en-GB" dirty="0"/>
              <a:t> </a:t>
            </a:r>
          </a:p>
          <a:p>
            <a:r>
              <a:rPr lang="en-GB" dirty="0" err="1"/>
              <a:t>db</a:t>
            </a:r>
            <a:r>
              <a:rPr lang="en-GB" baseline="30000" dirty="0"/>
              <a:t>[2]</a:t>
            </a:r>
          </a:p>
          <a:p>
            <a:endParaRPr lang="en-GB" dirty="0"/>
          </a:p>
        </p:txBody>
      </p:sp>
      <p:sp>
        <p:nvSpPr>
          <p:cNvPr id="80" name="TextBox 79"/>
          <p:cNvSpPr txBox="1"/>
          <p:nvPr/>
        </p:nvSpPr>
        <p:spPr>
          <a:xfrm>
            <a:off x="5046104" y="5201854"/>
            <a:ext cx="73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dW</a:t>
            </a:r>
            <a:r>
              <a:rPr lang="en-GB" baseline="30000" dirty="0"/>
              <a:t>[3]</a:t>
            </a:r>
            <a:r>
              <a:rPr lang="en-GB" dirty="0"/>
              <a:t> </a:t>
            </a:r>
          </a:p>
          <a:p>
            <a:r>
              <a:rPr lang="en-GB" dirty="0" err="1"/>
              <a:t>db</a:t>
            </a:r>
            <a:r>
              <a:rPr lang="en-GB" baseline="30000" dirty="0"/>
              <a:t>[3]</a:t>
            </a:r>
          </a:p>
          <a:p>
            <a:endParaRPr lang="en-GB" dirty="0"/>
          </a:p>
        </p:txBody>
      </p:sp>
      <p:sp>
        <p:nvSpPr>
          <p:cNvPr id="81" name="TextBox 80"/>
          <p:cNvSpPr txBox="1"/>
          <p:nvPr/>
        </p:nvSpPr>
        <p:spPr>
          <a:xfrm>
            <a:off x="8100923" y="5177238"/>
            <a:ext cx="73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dW</a:t>
            </a:r>
            <a:r>
              <a:rPr lang="en-GB" baseline="30000" dirty="0"/>
              <a:t>[L]</a:t>
            </a:r>
            <a:r>
              <a:rPr lang="en-GB" dirty="0"/>
              <a:t> </a:t>
            </a:r>
          </a:p>
          <a:p>
            <a:r>
              <a:rPr lang="en-GB" dirty="0" err="1"/>
              <a:t>db</a:t>
            </a:r>
            <a:r>
              <a:rPr lang="en-GB" baseline="30000" dirty="0"/>
              <a:t>[L]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0537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60B7D4-CF4B-47A4-8822-84D63FDE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for a layer </a:t>
            </a:r>
            <a:r>
              <a:rPr lang="en-GB" i="1" dirty="0"/>
              <a:t>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7A61EF-FB4D-46AC-B6D8-3DC92923C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</a:t>
            </a:r>
          </a:p>
          <a:p>
            <a:pPr lvl="1"/>
            <a:r>
              <a:rPr lang="en-GB" dirty="0"/>
              <a:t>a</a:t>
            </a:r>
            <a:r>
              <a:rPr lang="en-GB" baseline="30000" dirty="0"/>
              <a:t>[l-1]</a:t>
            </a:r>
          </a:p>
          <a:p>
            <a:r>
              <a:rPr lang="en-GB" dirty="0"/>
              <a:t>Output: </a:t>
            </a:r>
          </a:p>
          <a:p>
            <a:pPr lvl="1"/>
            <a:r>
              <a:rPr lang="en-GB" dirty="0"/>
              <a:t>a</a:t>
            </a:r>
            <a:r>
              <a:rPr lang="en-GB" baseline="30000" dirty="0"/>
              <a:t>[l]</a:t>
            </a:r>
            <a:endParaRPr lang="en-GB" dirty="0"/>
          </a:p>
          <a:p>
            <a:pPr lvl="1"/>
            <a:r>
              <a:rPr lang="en-GB" dirty="0"/>
              <a:t>Cache: z</a:t>
            </a:r>
            <a:r>
              <a:rPr lang="en-GB" baseline="30000" dirty="0"/>
              <a:t>[l]</a:t>
            </a:r>
            <a:r>
              <a:rPr lang="en-GB" dirty="0"/>
              <a:t>, W</a:t>
            </a:r>
            <a:r>
              <a:rPr lang="en-GB" baseline="30000" dirty="0"/>
              <a:t>[l]</a:t>
            </a:r>
            <a:r>
              <a:rPr lang="en-GB" dirty="0"/>
              <a:t> ,b</a:t>
            </a:r>
            <a:r>
              <a:rPr lang="en-GB" baseline="30000" dirty="0"/>
              <a:t>[l]</a:t>
            </a:r>
          </a:p>
          <a:p>
            <a:pPr marL="457200" lvl="1" indent="0">
              <a:buNone/>
            </a:pPr>
            <a:endParaRPr lang="en-GB" baseline="30000" dirty="0"/>
          </a:p>
          <a:p>
            <a:pPr marL="457200" lvl="1" indent="0">
              <a:buNone/>
            </a:pPr>
            <a:endParaRPr lang="en-GB" baseline="30000" dirty="0"/>
          </a:p>
          <a:p>
            <a:pPr marL="457200" lvl="1" indent="0">
              <a:buNone/>
            </a:pPr>
            <a:r>
              <a:rPr lang="en-GB" dirty="0"/>
              <a:t>z</a:t>
            </a:r>
            <a:r>
              <a:rPr lang="en-GB" baseline="30000" dirty="0"/>
              <a:t>[l] </a:t>
            </a:r>
            <a:r>
              <a:rPr lang="en-GB" dirty="0"/>
              <a:t>= W</a:t>
            </a:r>
            <a:r>
              <a:rPr lang="en-GB" baseline="30000" dirty="0"/>
              <a:t>[l] </a:t>
            </a:r>
            <a:r>
              <a:rPr lang="en-GB" dirty="0"/>
              <a:t>a</a:t>
            </a:r>
            <a:r>
              <a:rPr lang="en-GB" baseline="30000" dirty="0"/>
              <a:t>[l-1] </a:t>
            </a:r>
            <a:r>
              <a:rPr lang="en-GB" dirty="0"/>
              <a:t>+b</a:t>
            </a:r>
            <a:r>
              <a:rPr lang="en-GB" baseline="30000" dirty="0"/>
              <a:t>[l] </a:t>
            </a:r>
          </a:p>
          <a:p>
            <a:pPr marL="457200" lvl="1" indent="0">
              <a:buNone/>
            </a:pPr>
            <a:r>
              <a:rPr lang="en-GB" dirty="0"/>
              <a:t>a</a:t>
            </a:r>
            <a:r>
              <a:rPr lang="en-GB" baseline="30000" dirty="0"/>
              <a:t>[l] </a:t>
            </a:r>
            <a:r>
              <a:rPr lang="en-GB" dirty="0"/>
              <a:t>= g</a:t>
            </a:r>
            <a:r>
              <a:rPr lang="en-GB" baseline="30000" dirty="0"/>
              <a:t>[l] </a:t>
            </a:r>
            <a:r>
              <a:rPr lang="en-GB" dirty="0"/>
              <a:t>(z</a:t>
            </a:r>
            <a:r>
              <a:rPr lang="en-GB" baseline="30000" dirty="0"/>
              <a:t>[l]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331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565A6D-B21F-4EFD-8319-9CD39F08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 for a layer </a:t>
            </a:r>
            <a:r>
              <a:rPr lang="en-GB" i="1" dirty="0"/>
              <a:t>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DFECB5-D431-4298-841A-3ED3C0C67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 </a:t>
            </a:r>
          </a:p>
          <a:p>
            <a:pPr lvl="1"/>
            <a:r>
              <a:rPr lang="en-GB" dirty="0"/>
              <a:t>da</a:t>
            </a:r>
            <a:r>
              <a:rPr lang="en-GB" baseline="30000" dirty="0"/>
              <a:t>[l]</a:t>
            </a:r>
            <a:endParaRPr lang="en-GB" dirty="0"/>
          </a:p>
          <a:p>
            <a:r>
              <a:rPr lang="en-GB" dirty="0"/>
              <a:t>Output</a:t>
            </a:r>
          </a:p>
          <a:p>
            <a:pPr lvl="1"/>
            <a:r>
              <a:rPr lang="en-GB" dirty="0"/>
              <a:t>da</a:t>
            </a:r>
            <a:r>
              <a:rPr lang="en-GB" baseline="30000" dirty="0"/>
              <a:t>[l-1]</a:t>
            </a:r>
            <a:r>
              <a:rPr lang="en-GB" dirty="0"/>
              <a:t> ,</a:t>
            </a:r>
            <a:r>
              <a:rPr lang="en-GB" dirty="0" err="1"/>
              <a:t>dW</a:t>
            </a:r>
            <a:r>
              <a:rPr lang="en-GB" baseline="30000" dirty="0"/>
              <a:t>[l]</a:t>
            </a:r>
            <a:r>
              <a:rPr lang="en-GB" dirty="0"/>
              <a:t>, </a:t>
            </a:r>
            <a:r>
              <a:rPr lang="en-GB" dirty="0" err="1"/>
              <a:t>db</a:t>
            </a:r>
            <a:r>
              <a:rPr lang="en-GB" baseline="30000" dirty="0"/>
              <a:t>[l]</a:t>
            </a:r>
            <a:r>
              <a:rPr lang="en-GB" dirty="0"/>
              <a:t>,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dz</a:t>
            </a:r>
            <a:r>
              <a:rPr lang="en-GB" baseline="30000" dirty="0"/>
              <a:t>[l]</a:t>
            </a:r>
            <a:r>
              <a:rPr lang="en-GB" dirty="0"/>
              <a:t> = da</a:t>
            </a:r>
            <a:r>
              <a:rPr lang="en-GB" baseline="30000" dirty="0"/>
              <a:t>[l]</a:t>
            </a:r>
            <a:r>
              <a:rPr lang="en-GB" dirty="0"/>
              <a:t>*g</a:t>
            </a:r>
            <a:r>
              <a:rPr lang="en-GB" baseline="30000" dirty="0"/>
              <a:t>[l]</a:t>
            </a:r>
            <a:r>
              <a:rPr lang="en-GB" dirty="0"/>
              <a:t>’(z</a:t>
            </a:r>
            <a:r>
              <a:rPr lang="en-GB" baseline="30000" dirty="0"/>
              <a:t>[l]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err="1"/>
              <a:t>dW</a:t>
            </a:r>
            <a:r>
              <a:rPr lang="en-GB" baseline="30000" dirty="0"/>
              <a:t>[l]</a:t>
            </a:r>
            <a:r>
              <a:rPr lang="en-GB" dirty="0"/>
              <a:t> = </a:t>
            </a:r>
            <a:r>
              <a:rPr lang="en-GB" dirty="0" err="1"/>
              <a:t>dz</a:t>
            </a:r>
            <a:r>
              <a:rPr lang="en-GB" baseline="30000" dirty="0"/>
              <a:t>[l]</a:t>
            </a:r>
            <a:r>
              <a:rPr lang="en-GB" dirty="0"/>
              <a:t>·a</a:t>
            </a:r>
            <a:r>
              <a:rPr lang="en-GB" baseline="30000" dirty="0"/>
              <a:t>[l-1]T</a:t>
            </a:r>
          </a:p>
          <a:p>
            <a:pPr marL="0" indent="0">
              <a:buNone/>
            </a:pPr>
            <a:r>
              <a:rPr lang="en-GB" dirty="0" err="1"/>
              <a:t>db</a:t>
            </a:r>
            <a:r>
              <a:rPr lang="en-GB" baseline="30000" dirty="0"/>
              <a:t>[l]</a:t>
            </a:r>
            <a:r>
              <a:rPr lang="en-GB" dirty="0"/>
              <a:t> = </a:t>
            </a:r>
            <a:r>
              <a:rPr lang="en-GB" dirty="0" err="1"/>
              <a:t>dz</a:t>
            </a:r>
            <a:r>
              <a:rPr lang="en-GB" baseline="30000" dirty="0"/>
              <a:t>[l]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da</a:t>
            </a:r>
            <a:r>
              <a:rPr lang="en-GB" baseline="30000" dirty="0"/>
              <a:t>[l-1]</a:t>
            </a:r>
            <a:r>
              <a:rPr lang="en-GB" dirty="0"/>
              <a:t> = W</a:t>
            </a:r>
            <a:r>
              <a:rPr lang="en-GB" baseline="30000" dirty="0"/>
              <a:t>[l]</a:t>
            </a:r>
            <a:r>
              <a:rPr lang="en-GB" baseline="30000" dirty="0" err="1"/>
              <a:t>T</a:t>
            </a:r>
            <a:r>
              <a:rPr lang="en-GB" dirty="0" err="1"/>
              <a:t>·dz</a:t>
            </a:r>
            <a:r>
              <a:rPr lang="en-GB" baseline="30000" dirty="0"/>
              <a:t>[l]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79228" y="6392849"/>
            <a:ext cx="1028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www.youtube.com/watch?v=yXcQ4B-YSjQ&amp;list=PLkDaE6sCZn6Ec-XTbcX1uRg2_u4xOEky0&amp;index=34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6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637CFBD-BA2E-4F9D-89E5-BC842E242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Why do we need deep representation?</a:t>
            </a:r>
          </a:p>
        </p:txBody>
      </p:sp>
      <p:pic>
        <p:nvPicPr>
          <p:cNvPr id="1026" name="Picture 2" descr="Hierarchical Features">
            <a:extLst>
              <a:ext uri="{FF2B5EF4-FFF2-40B4-BE49-F238E27FC236}">
                <a16:creationId xmlns="" xmlns:a16="http://schemas.microsoft.com/office/drawing/2014/main" id="{08CAA2D7-58EF-431D-9DE8-FDC71770A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66" y="4805592"/>
            <a:ext cx="5751029" cy="158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45995C-5EEC-40B1-9F26-F01BC9F6C474}"/>
              </a:ext>
            </a:extLst>
          </p:cNvPr>
          <p:cNvSpPr txBox="1"/>
          <p:nvPr/>
        </p:nvSpPr>
        <p:spPr>
          <a:xfrm>
            <a:off x="2244012" y="6423329"/>
            <a:ext cx="5881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https://developer.nvidia.com/blog/deep-learning-nutshell-core-concepts/#activation-function</a:t>
            </a:r>
            <a:r>
              <a:rPr lang="en-GB" sz="1000" dirty="0"/>
              <a:t> 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BB54C19B-4B64-4FB8-9AEE-AE34DF0E6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22" y="849804"/>
            <a:ext cx="3333502" cy="369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is person does not exist? – The IE Blog">
            <a:extLst>
              <a:ext uri="{FF2B5EF4-FFF2-40B4-BE49-F238E27FC236}">
                <a16:creationId xmlns="" xmlns:a16="http://schemas.microsoft.com/office/drawing/2014/main" id="{F24F0D2B-6FCD-43D4-8DC0-C905A0ED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4" y="16277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41701CBE-DDE1-4CB8-ACD1-377C084D1680}"/>
              </a:ext>
            </a:extLst>
          </p:cNvPr>
          <p:cNvCxnSpPr>
            <a:stCxn id="1034" idx="3"/>
            <a:endCxn id="1032" idx="1"/>
          </p:cNvCxnSpPr>
          <p:nvPr/>
        </p:nvCxnSpPr>
        <p:spPr>
          <a:xfrm>
            <a:off x="2571709" y="2699288"/>
            <a:ext cx="12088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03E67B56-A249-4695-9257-C02738693BEC}"/>
              </a:ext>
            </a:extLst>
          </p:cNvPr>
          <p:cNvCxnSpPr/>
          <p:nvPr/>
        </p:nvCxnSpPr>
        <p:spPr>
          <a:xfrm flipV="1">
            <a:off x="2806810" y="4288220"/>
            <a:ext cx="973712" cy="56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A8B697B0-B8D0-4939-B12B-2D1C247D618A}"/>
              </a:ext>
            </a:extLst>
          </p:cNvPr>
          <p:cNvCxnSpPr>
            <a:cxnSpLocks/>
          </p:cNvCxnSpPr>
          <p:nvPr/>
        </p:nvCxnSpPr>
        <p:spPr>
          <a:xfrm flipV="1">
            <a:off x="4913905" y="4126728"/>
            <a:ext cx="1" cy="72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51A3B835-6FB7-42E1-8AAC-523D43726DA1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880238"/>
            <a:ext cx="1018024" cy="97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9D8885B5-D44B-4ED1-B8F2-097DC64DF3F0}"/>
              </a:ext>
            </a:extLst>
          </p:cNvPr>
          <p:cNvCxnSpPr>
            <a:stCxn id="1032" idx="3"/>
          </p:cNvCxnSpPr>
          <p:nvPr/>
        </p:nvCxnSpPr>
        <p:spPr>
          <a:xfrm flipV="1">
            <a:off x="7114024" y="2699287"/>
            <a:ext cx="37610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75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A number line from 0 to 1.0 on which 30 examples have been placed.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24" y="1681931"/>
            <a:ext cx="9732397" cy="283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5" y="4709688"/>
            <a:ext cx="54864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6" y="5661619"/>
            <a:ext cx="54991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Tumour classification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33287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788EFA-B04E-4ACC-963D-633D7FFE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GB" dirty="0"/>
              <a:t>Why do we need deep representation?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56E73D15-56B8-47D1-AF61-AD6F16426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47" y="3787528"/>
            <a:ext cx="51530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C3E6B53-F022-4EA0-B63F-E4A60DA6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78" y="1690688"/>
            <a:ext cx="10515600" cy="4351338"/>
          </a:xfrm>
        </p:spPr>
        <p:txBody>
          <a:bodyPr/>
          <a:lstStyle/>
          <a:p>
            <a:r>
              <a:rPr lang="en-GB" dirty="0"/>
              <a:t>Compute logical functions :</a:t>
            </a:r>
          </a:p>
          <a:p>
            <a:pPr lvl="1"/>
            <a:r>
              <a:rPr lang="en-GB" dirty="0"/>
              <a:t>AND, OR, NOT etc.</a:t>
            </a:r>
          </a:p>
          <a:p>
            <a:pPr lvl="1"/>
            <a:r>
              <a:rPr lang="en-GB" dirty="0"/>
              <a:t>XOR </a:t>
            </a:r>
          </a:p>
          <a:p>
            <a:pPr lvl="2"/>
            <a:r>
              <a:rPr lang="en-GB" dirty="0"/>
              <a:t>requires log(n) layers (where n is the number of inputs)</a:t>
            </a:r>
          </a:p>
          <a:p>
            <a:pPr lvl="2"/>
            <a:r>
              <a:rPr lang="en-GB" dirty="0"/>
              <a:t>If you were to use a single layer, it would require exponentially neurons in that layer 2</a:t>
            </a:r>
            <a:r>
              <a:rPr lang="en-GB" baseline="30000" dirty="0"/>
              <a:t>n-1</a:t>
            </a:r>
          </a:p>
        </p:txBody>
      </p:sp>
      <p:pic>
        <p:nvPicPr>
          <p:cNvPr id="2052" name="Picture 4" descr="April, 2012 | VLSI Design Interview Questions With Answers - Ebook">
            <a:extLst>
              <a:ext uri="{FF2B5EF4-FFF2-40B4-BE49-F238E27FC236}">
                <a16:creationId xmlns="" xmlns:a16="http://schemas.microsoft.com/office/drawing/2014/main" id="{16E9C03D-598C-4E71-8013-706AC5B3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2" y="4521643"/>
            <a:ext cx="38766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95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Weights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Option 1</a:t>
            </a:r>
          </a:p>
          <a:p>
            <a:pPr lvl="1"/>
            <a:r>
              <a:rPr lang="en-GB" dirty="0"/>
              <a:t>Initialize all weights to 0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utoShape 2" descr="data:image/jpeg;base64,/9j/4AAQSkZJRgABAQAAAQABAAD/2wBDAAMCAgICAgMCAgIDAwMDBAYEBAQEBAgGBgUGCQgKCgkICQkKDA8MCgsOCwkJDRENDg8QEBEQCgwSExIQEw8QEBD/2wBDAQMDAwQDBAgEBAgQCwkLEBAQEBAQEBAQEBAQEBAQEBAQEBAQEBAQEBAQEBAQEBAQEBAQEBAQEBAQEBAQEBAQEBD/wgARCAHrAoYDASIAAhEBAxEB/8QAHAAAAQQDAQAAAAAAAAAAAAAABgAEBQcBAgMI/8QAGwEAAwEBAQEBAAAAAAAAAAAAAAECAwQFBgf/2gAMAwEAAhADEAAAAa6J4qRmG4vqStQnIl551BOsdpp5wipHMl2fCJht2rWxtpnI3EpAYEA9N9AoXeFzCYNIBGlZzUdisqMdRqHA3lInnspDcf4RU89gZbWJIKLoaplt4TelMwcXOMjTFqIIxHxExNBZVH8ILqoC9PO8lg2PCHvTLCHksBXp2Gy0Ou1whMatZ1HlXRAzIP5FmIV5HoAbnqC1YZNBNY7SdY7auJcfajOYimNgN680iyaxkyZvzUwuioOa7p41ASVMdo79A0C1FetKQ0dLJuua/U4nadWdGXKWijYYInbiJpiff8sdI7jMxmbjBbgZ0j6GTCaakkCcA1kWscDouA4yg7gYF3If9WvMUwImIRpPWX6OOfXhLN+FN7JQPTeCbUYd2oM1j4MUlIN3VHVs362q+ZFQ7k+w+aPLmPrabF8H6gLBuW65abPotgRvHRkDmpbxpfB+qm8ZruoaUizqiPqG6KeQO+gqyMICTpE7ap7Sp2xlyQtdANaGp5AGTt2uXDpgaTikHlQsXCVsBXZjZUVcvGA0Gt12u6y09RCI7F3kTRZhM6ALFl9c4D+IbxeFyIS5PbIElMmjcPKiZHm4p9HEhMJZDbbRumTiByrk2w/zIJ0YBOycSzzrc9G7R/no85R83K4asmeqI2sN3plIIROZJRsM2BpMdCyMHaiuPflmcIVhNt2zQt+0jcehO9W2AIjjOGbBSsDyJkUIfQCb0xFTZprPQ2mq2rM2rDKrCN4cgpBssVsaVcmFT+ipY0HnitVtz7jaUZLQrbKrJqf0XSWiBZ0Tu/nuwG0vFdMP6q6iMVXKsJZaWX1LBroxsxiO0xkt68cWLzVFjbwGtzhv0FbLL17NxVxPdYTDR9Pis6wo4cY+XLMOEXDlEy1bL67luJJPtFM2OZsS3VkGkLKg7lGmHMsyhiEpw7iuNkzDvRwRA0jZhg4RjUjrAwWD7NKxarNQpK1oWaH9EQzNZuIcPKzG1o6G5DjohmzqE9CZMYhXUttPam/QVD5u/Fsy2TyIkKkTmp0pdpBU47HBMi0YmB+e7WtWoaRKT+ZPQOT8tXXSG+d2sCuJRS/sGupezkjRaXGsbFrWcx2EHIriqYiLEmuhNnkuFt9HECZwRXdtwlzlfWAEDkrGDWdE0wix/MLRvnKy2DicJ6YJLN8JtN2cqyS45bRUwojtTeuIuQyH83AM6JnEV3Tluce3uYuacDSUjiJnLTViW42kNjhMvyLqIwd90AYNn0LCDrMrM+QbhpE63mhr1o4z53YBezfdcRFWHg5lVuadnOswtRSp6OSe8Hgt9s7MbDpHwCsiibFZA2rLZpWHFkLK/Oe+5d259mbqvD3dukFciljFAx47yrFoTxBsycJg5mVwjH0DnUJaFa80TcHHdcwwgCEea4ygs+LwQ93tEUxl+8PiMZIGEMe670DvOTk5cVy6dGcMoomg9FsELg7zMRQzIa8mpyEIe+qG4o7j0g6dx1kL4g7iuhVlEXRylDUPamKYUQkzml5LLb0lUC+5NpU0QVWcorZ0zzrI7wKdZffjrlgNZMe2anXUVIVDzTlzZjnp1DOWwSiS84HE1DqC2aJubnqyn1cadMXFE+fmyd6KvEOg7Xw5hz7yCiMixh4eOdAWEiOvsxxG9icJx8GW6wbEZUUzLBJIqN6ZloGwHFum4j0M5wvz4WXRtQHNDJ1SpeatvdAE7MlQHuSdIjOcum4HM7hDJ9jLWy1Qc+TnA2fRxkNN0hYWUxZ0QLOMgsbYDXK2BZwg2zqgzrlBhZQY31k2mvXuzuOuGrkOjXtWiJIa43VDYjhTD7rxpfFGXjx3cg1BjHTHa6YyZRXCsBXXmTjaAhxNhy6P3LV6PR0VEsmc7RIw1hi9KWsCNMamqoM8Deej8o3ZdsZd8+cM3x01emucoM65QYy2ahJZiuoSCjNxv8tGwpTDfsG2w/uE2uTMJLLDQJFMuISeGPMJJRb4Oq24B2yOPAl8aMQkcx2QkE04hI5YxYEWYiVDKSBQc50aiZR1yuGPfNOSyMccl0D6ehpCych3PSzxfNTAtzXfphDlOsNn7GTtZXBOq1ZjrnmJAF2AMx7HyJIMbmI/RjkuLRLWbTqqwAaARsbvzl3XHvnvXNaEEOQZzJ4xg22WMhnXOAr0iGbVGIQtn1UMh5Xh5SBWFGX0HnDmYMxT2pC/H5oteJv8PNJU9tUPL55HWQFLG1M+zwpMdsonCvAvjYInUe9KB+bbTqz1wFGwfo7zsEBYpeTB5ztBrsDKAtqmxWElkWZGOigJRocCSJMmsp9SGtSfNFZu5VsiYVZT0sArU5HMrvCT799oZP8ALSlJIXTqoZ6siHkBmIzbNOSkSqsqzqic1LIshfVLbVKsDgLMM3CWPSXoepJSINhdThN11bZOd3TU2WcZBJIIl02cj7VfaFXj9RUpdXi4LyMmXUI8NtynAPaYuYSCtPXnmX00EM/AD8KKumlj4Kl9NeKfawQIZkuCo+LYeF6q87b+hx+RvS4ObhP+TvVPkcPY1R2l55Bx6D8rk4MXnonzmKwc4yLZo6iEAN9OMaRrvs0EmjluyKoGwz4VVkViNx+Xx696Gwu+SCnCaplXRI82TtYSrzGBlwpyBUeRBD1QTVyX17maWrXE8gBanNuj86Fgz0wpzftS251RvTRBE5O8ms5AbqRabYz1wspvGUginO4AFg1g72D0pRcCh36JVlEB6l89coAXoR5TGo2HpPypPiL7T81SQ31vedpcNPSvmGSAotLzdMBHGKHhWabURxHbDvz/ANQ9B+c5FkHpHz262EUTFdPwvzz3s7GYb6ZDadgewiXlDSWmWN1qDpttsyibupq35Om8dgBPzd6v8oFWBc9C3VmpjYa21J5M034+n4eV5Hf4RxtXpy8/lln+dsruEI36EitqBITFHAb0YYBHf3lz071KviOubCij53UN4arEc/YmmEkNJIEIF4KA7j0s8DzdyIruF5zkbrBA615MlYVerEMQpbhMehA8xcJ62Qorjdp4Py3r6DigqXiQlgqmIvQXkgJaTuGvAhYkguYPPHCxreDzFzuGxA8umtmUiOwN0gSWQUvEyKJri53vJj12wxm37RrVa2PVwzFXTIhcurLvLN90PpFaXdSRXyVbpLUNkbzouiL86GIsTYp7cYPnoyIBi3g+SkAb1AMTdSOIyWzdkVkaCSnS6apyU1sqFmWQt0V0QWz7SHl6aWE1thIaHiFuMasYCPw8ve0vHnsMVQlgmWjpiw66sUTQzDDMe5Tp0DzrbtRW8Hj33d4j9uB4u9OecfR4VjbVS32DDznbISFoV1YtdBH3XSl1h4j94+UfVoef/QvjD2eHlA0O6sSsdLDec4yGXrJwnO8WnbTJ05aas7xj+PaoGEI2fn+lsSMoSNbEq+Zhurhr+6KstGchEze99QWROm6Im4LfnV8VgQrbMnIqUsrRRkpIwaAwZNaqyq26puyoJJMmE/QTkfYakFuYY94YoxfQ0yXrnVUtsJAm7jgOCP62LAoz2D5I9CCFSopowcQfwbgTkzrcoHKnHmm7gp23qTswPN3t3xn6kDzJ6P8APV0hG3FUpkE3Wte2WE9XRIUBT93VwRgNT7QnDy97KqA2DzbZFlU8B8tsBlYyC6c95baVinumclpz61GK5suh46HMISinle2XsuGciNGTGL35xC06nluny7WbAwpujpBilxeH5gZwbOImpmILoKRoIuHdlRJVKdAOTtWnHfJFhXzQ9j7KMnamOYJ2tiDVXZ87GSmj5pKmkkCxlALMDhC4hZ0hVIfziHgQMUATzO0ApFn6TDG52mRIpYSCDgjnKALlYOAEGB9kADhY2QBOVgZRXzeycABtrFQV2ZSSDGN0GuN8I1yssFCgELGiXMbOaRWoYunD67gcm4Dk6yaLbOYJUAKa7344YoCjzfiZk2Svl7tVIrLoq48AiT2vnnLLQrl0PLWWG5hLxq4+sd1RMN8GW1xaYJTfFQ/ISEjkPnbZ6P8AOSh2k4FCrpWiSbSygwkhpJISWUJZQZSQJJAlnIarOB5SQJJDWM4Es4yLOdchlYSM65wCWMgs6oNlqg2xjALbXdsceN+jJXEQCmke+4dvK9hrAOYK5n4aIZ3l2LoiShiptX9gacHUtES/i9HqtkaCWJCG9f54a6SsfLkDCqzjWYyqriEcqDezUkmpSNkuWKje0ZJ0FTFI02kIGb0kztOkLv1NFlaTjZYGsLKeFsma5WZEsoMLOBJLI85wgWFkvCWB5WEGcLBOywhZSQJZQYxtgNdsbBjXfUEspGFlD1312ZS67g+HQZQg7OZbvIohjsekb6Srx1ET8QTYtm3nI5Ouy4Ye9njlBeHlHF6squSQBwxFE9niQpGNnNp+JzndOvYk7BaIuYgd9JIYiWWMjxdDlF6R5jFF6oQnbK35eqp71g53rw2Sx1ZZWMhlZxIkkxZWAzhJvKWUsZSBJZRqsp1jG2FWFnIarZOdc7IWFtgMJIElkNdsISxlDwspCwkGM4yylxSxhjDoFSJo65evvFSXON+XTjmHr26M2TeG/CNA/fLz0vFnZeLf8X1j1MVfaHzO89fwQO/mGIorjK60NB9zFhFPdHes6STFxkmJVBSbc3ZlVHelmudd/L9LeYhZnr5+2u2vo8aS2DKxlCSyPVLJWM4yPCWScbYyCSyGFlAkkJJIM51QbYwgysIEkgWcZDCSSWM4DCSGkkGUkytg8tDctoXrrKc+2nTg3y6+r8Tdk44zLkuHk5JwvWZPMYPV31baVLxNVamhOeH5/P2RdFH7YM3fs0MhApFLcfNQM7tm9hZ6JzTtzo/bJ5EZmKuyd9N/L9LaXiZPqxea5XpcOFHg7LHzUE8OwlUM8Fg4qh+OyVV+w7OxWOxNkdgmEC0VV/ILVVcNAtFVvgVla1PPAc9QVoixNQuOCxdq00CzuNXz7ZtmsbFBzzBegG3QBcgaLKRjKQJLAVQKGVd5bSXLOvPp0YONM+plKxM4ut620er19tcvo9GJ2k8HnMIqc6kQCkV03tPN3C+JaciIboGdSWegq4ItSpNSU774tdd2G2cTROEy7ohMK+kKq2t9OvmenmSjX2+UosbepwQj3aFZrdwQcMou9Ac3Ch7z82+kA86XH5z9GhVd90dfIBM3574gTm4TbAP6wtmhAtSdqQ8ANt/yb64QFBkIEgT2TrXiPR/nH0Z4ao9uixpUIWFRvojy6gus2vS9k/UFn1mBrnl0l5WEGddsK61qq0qbzchvE9srnurWV5/ddO2uMva7Jtpe80yZTOHK8xHs9ce+jDB0OFxWzI4OSM38E2DmEBtJtIQXXDQXrowEtoI40mFKJYZMRyFImoCQt7TYoRzdy765870erxg+2zlttc+v52gaa1+F8NZqnKLS3ehoUX6f81+kg8o+ifOnooK3vigL9AIM6qtQKFtyojsDuh7tpJEsdAp0HnKb4+pAaVA7fs7gpkGyeiPD3uHxAz3FUNuVqyxvLnpvzmgsLgs2Y9rK0qvAw6aby0kgzjbVWA1JboNm2D1h35PoovrJ9V6m2uc5ejG4kVtwRWZHCUXrKx9S16jEtfHKq5F1eaICUu24fGGS8fLtZ3xNss6piAnoHaDOOej70Oxp4wwlgTCUruuUkPy6r0NvRueTrvNz507WvUGdenpcWtc2PyGP1vbTlKHHzHoFaGU80ZBMyxBXBIU8kN2Th6FVzh3oEEOnzgK+ki3mFZWDNRIPK+Kp0M1xZbcIUGsl+wIMuMQECWunY6zPXsGk9CSqZDdLBeVpqLrppqq0qrtAZe+xcyDbk97flhZ9nPGet83PXOSNcaxbeo+6YXzYnmDsi5lVS6/NsCS68eX50D0knGklzmVfZ15dgZ7TRd2BxXk7ETYnEMaZSMG16M5jhFIHPLSaLiZiM62vZHTh2359lqk9ljDN8a5aytUPKwgznVI2WNkYWdWspYHthckuueOrHGOPUe2NeCHGeUgDRPGwaaAMbnrZ+1cGjzklPdtIHt5fjSiBbNFVndsXWvUzneHNrj6TrHDnyfSPdRUffPZWKt0Rae1YEEei8HmzCszaUCJaSe6QfV6EKiUVdzWFlej4cYl4R/edi8tmmW3l1/aQYjQQJBR2x1nx4rbGFSSSRl4yScxHSLOdfYD7yW46ub1aq6oCo9h6ebiVu5Glay6dgbsgwk0cVJYzJEBlaJzd1NKw45am/SuOBnfkXAyvgfFZb78+fsiWRtFet90X2NTls+z5kdBSfDHoLeG3TbLvATsE5q+0hGvVPonHnxn1R6KjPNUS8L9bVFsYFYZ1JcLC2Po8ew7aN0NplTV6ugha84tLbqt58N7Ytmd/OTiz+OX1dD7elpno+W8cyZfKmQF0JpSchBRydGZ5W0b9F4spbXnm3/mfpGPWsnW56WqiIe4KIbhlpO7j8u3rVO/OErVc3TstUjZa7NuXsTJ56R23ZvS9DbaGvTyjg+5JqTt8IirdugwGHBa0ZVFj6SW1wfR3HrPEQCxVWlA1+V65DhtAk3geSzi+3Lx/n56KkmHr/p0vYQqb+35wTKDGuk2ZrXPHaLaruMI6ip6Y9U0beG1oVPenXywVNXn5w4+gl5BriWU3n5o9GcvSecwvPB7Rx2CeHoePPQOdqgVbGog4MiDsyOlyw7b9nM+dvHfPfl4yBzgirBzDPLR8m6blWcQ+25iGYgoTDc1Zi3eLKRiWHMtYyxAv0/2YQ8vORPTx+bmTZx5vobLGFey1Qbdm6RLRr3jGvosbJunby06SkQJLMpinTnHpia2Tft43fSO6XJq8D/TDz817TIp5/W+P60t/bDQT7A6V594xv8b8YVt99PQ/T64nBvn7vK+7x23RwSG7Hq270ZoLWgxGzFVLX9TM9hrL0LL535ubKY2RAWM/rnDS7W9KnvF6p7IgdxY8Q5224+rx7BJmEXN4DhtpVY4vuY65sxq7teQDyrLNiKajy0Qz2cLiqbmWHCLGubHGznfRapPj6ryS3BmQ3cnVzt2NhUptjX5F2uDyvRqdnau2G1Ic7krSohk5xrOj5xkJEfI4hdDdxu+w+hwQwrpMC1zw9b4/p2a9AfWLWsv0ZXkEFmuV0/Ym89zbULyk4ZwbtBDvjh6Hy2deL71VtO8Z7vlu92DbXOQGG8tnoP6lDGH2tmmWukXKKPxDSJ3LN7fG26Om8WV1+UCWPUzKnBd5nVaMttDfk30OIOdD/wBB8WXEYAi+p830Jw1zd8ttNrnfLLSl5EuqorU595DzL6ZpLDrD1ldnBK9OLTF6N3XMTxq01seykS/k77SgZrD3vA27NmreP6ed2Ocx79Pu45Zzo18+3zSu2qjt9vR8jckk9ldW8rHBeb19341JroGOGzfu+f69Ge4pF9GO9J7yUbKZOCNR17mxJy1krObLuxT9DS8HPeH61QxUyNex5nUfyy0meKa9eZbXFX5VVuW71hjhvxSyzL65sX7Trpzy/KF4pljEOn1W/qjySceB6vpZgPv/AM79nWtz2n/TxdlNKX3+jeDcvLsz0Wd+jW0o2bF7POpxXR1nE1AOIzh9aoVJrt8/lCyUTM9HDJyxtNj3azaSjCmR6EmoVJ2u6n7px2ipHpvy7Ru/NFFoq+GJdhjmH/T7wWQxsj1fIkWG2+jjn2If5zv5CxOKd8C7ec09vz4biRJMZe9Vm5iYhDIzY7vdMtAqDIRy5xy34zp6CJA0p8X060EiwL9PgZmMfd8ddFmR42y6C3zfdrB1Xdceo/Nu3I3nInTo895JQ2bwJIp9zuIHOGeXTNOIpyHoIphpb8c+r417YQX2yJ2pZQF+pfLWLz4OK0b7sZBp4Am1d0ebS0sP+fGoQMrMtdKbT5Tt17jfGs7Gbh5Em2eTUNjo4YRj3TKWmS+9pKDsMz5DrLU87Z0A1d6k7o8fvvQ1YZaic/ElOfpgWHMR63gGJEzIvH769AZ+J9blY8H/AD7sI9Ptk2mzvDTHq5SGx6HnHPTFlONcHWsHYgTTj8P9m7VLRYv8b0q5A7GBPQ4yazACxsfQg+3OKnbSbApV1KVDd1P7cLczFLy6PPopn6p89vOG4PtbnqNWJH83R1sKzYf889/Kxy8XtkAstg+zGxYkCsL9R+ZnnuW+p15c+1LnXNk1rSBiEN680RMQTjOyklIrDp//xAA1EAABBAIBAwIDBgYDAQEBAAADAQIEBQAGERITFAcVISI2EBYgIzEyFyQzNDVQJTdBQjBA/9oACAEBAAEFAo9fc2UiPsBqA13u5JKU5qhI4CCRkYRCmZ5TDFUjhAJ3Io3fMFzWRyyHEbIldgdRCdazb1gxRqJz+0CUnf65HesJJ0G+d3lsnDAwK+5RIstUZLGFuDkBISbIjSIoTz5ARhcBCjEUZitbiSHIauqY3JIwFxkY1HNiCJGRs7jAqyQ6br/W+JbngjUydvancvHBieXFm2NSXTZ4SpN7Z69OfB1OAWcvhLAM9zVxCC7uxN7SMOF0e5kEj3tEZyW1YVncNLOr6wCEaWGA0qLADENsQ2BqHDUOsU8B8CA4bSIR6mjVzjBhX01YkCthGmIJLGugvnvEQLVUYpzprth1YpcsWT4i15jV82Hc7DdJ7Nbdcu9nsyjgDtJEeBVdnZop4FiLlziTptiaHpwJj/u8dlnKt3RR+41rIlgMzY7id+R0jGCIxpGiZyV5sm2HjpWwD3EqtieKK2axsWGPx4gid0kg8hM80Tc7ZeIskcx9aUQUk9wD/OlzXGjs7bk7aMe46ee1BnkPIgRvkIBnbkx5/aDDlAUt64M2JWy/cgSZXTkQti0Y9jDGJHtKmRHsSrTOuJ5DxDS07Wwg9zFrixbiFUyyGFYn6R6jF8eqcNOiN/VtIjZACSy2N4NGUdhaV624Yck4CQQmOgKAAnoJ0WuVALXgsu27cnvbXj6ZGSNsp45PvdSPY7aKzqLW31lIu2khgjxo8SsrSlkRiQK+Y1JUyplk2CHEkRLyBal2uL5QFqzliVt9ZVr5mySLQDav3BkOHGjRRPRM9R4TnOiO4f4YIwbCSyHkWDAjsqY4LWVdUAgWaypdJHjt6sGQyqSI4co8c41kyvDbHEWxlQghhBmn772PSSWRXGYSNa3AnzrWfzCkQJJrCzieOjeDwhLEC1r3khlQMyc+tjR3WXBIjpjyNhK9XRlVgfyRoeOY3WxkZrUE4hW985n1lg1qOG6LLEkWMOIsSNEM99XAe6TCjREqBG8OqC+wY+DJhQQWzZ4Zai8asRQVb0a/Fj/neMNzatOKvZZIuyE3jNhyERADC2IYz44/LYQQoCkasSGcGxeV3NeDDl2MaDDYBK2Gx35UfJMpwcjB9/20msVr2OqLeKrdmfEGKRHkTRwgZfhFGfOujxoOriAKpmMWHMg6o6QCFAukbWbnIiLD2ilI3bTRbKjG38y0DNdEhTaSsESHNnmBJrpcO3md4UoMNXDgoWxMWHJdDkoSzvrkLiNR8t1RFRuTClQcHqeWthkPZxet4CS2tNJsH2UibQklk9uIIAk4DEJJjkJPZ4cZ4hnsO5ONOGL3ERxix5EG7vtVAojXlH0ZFCpkO4iuRo0AsCNLHGmP7KGVVRquTye2Urh9I2JMJFHGg29gvYECYNlxaV56Uz2PeCpfxFgv6WSCDTDlQIpxOxQ1s0FjcyR+8Ws0ABWNdbBWBZSXFHWR2EUXyMJLCAGwtdGjaIDrgSRezAjW6ThmnRYpZU4DY3p3B4imiMcr1fFPaRwHEKimpOgbD42Qjw7h9vR2Li1l8ylZZeSshxCRqePF8KFYa5Xnw2ghLlrrVzUsanBH05ZqbNV0VXHS2dYjZDuxGNc7LNr6730uHMo8cNHZPlBixhsWQ+KDv5CaRFlm8ksGaaoiwzO7z/dSpAiyJMh9PDjjEPhkqU9zrBkdK/uzAC74xveaH4Nc8x8+BJKQQCjvaMz0aMkZoVZivakaMvRHiu7MYk3pwkjxATys6olhGNCkAaEqRU5dFgsYIBmkuleWAyQFYTCNqrLxkJkyK2ruZonue9yNI5Xqoel+SwM+6muSDxcbNsYDdhjdidUzontUToIytjSeGMZzNd5E/bpXlT9OFMbRjRolJXSXS6p0ZSb1MbEh09faVlWe38VJ7bLY2hHcySi1ewintqm1HL1SdDr1tbCMpNoWKd9pOSWOgI+xmhlRmjkEUuQvlHu2xDaxv74u12jRyIewWx67XtqeEmpWDBy9bu4qe5WUWVMtpMp7yqYBVfLkR4VCtcrK6FXrHKZsIfenEU7cghO50noi4LsR6wb2KrO7X4Re68qg8jqag3CWUQHDjLFiHPIFWglwpvCvEpGRpCKhpAAAKdHY6cQwHRp0mQ6pTEjR2k6nNVGm18vwkRoxCidPciYyQxhDT3tx1cSPJnR12CspOqXV7Szzdl167kVMqQI4I9RYCmwxI00m0lOrtbpGspKyngSVzaislZp4482CyBBEgB9o9nMfWxIdfJeLaiL59VGnCr2Qo7if/cyGGY1Xisdkc/qbMiiK1Bm5n21dCuS7JIskvotYWBOQ+uWiThzY1pqUsRHI179JiRo0JSDYyYNgmydwjwg0tIa4sNphNi3E2vdCDJVXRQEZ25UiEIN1sh7V6Mkzz0uld598kOuLRRpEdoYTBRBwIEqBY686FBg/ltM16xYqneSuQDmS3RWNYbpwaFsHh6OAdL3cLFe0iOIExVLCkEa0iFNhFa00f5wlaCOQJ4qYWQ/x4Qx5IMNroSkko35URvVkobSRaaSeGRx2jmWaGAAxhvjBjDQNo4nRTqkYukv6q44iSdq2Glh20Kh2k7wx5DIs+VLGHJBvIhJYBU8erIbNweOLX6KfuyDEmqwKyhyg2VbJmgL7ivbZN2FY8RmfMNo/mW7npX1WnUsU1asS7qkbtUVXJJsFjs0wUqe/ojiuaiwhFto8fYtf1eRHm0BGsOO4VjZlPQgmxpe3yq6ZLsLi1O/XxQaqLVN6dqExXvMIo4S+3ToUnohbLfGs5AYxZ0gB6rXC2mzyZT/z7AmnNgDjhUwzHM6RHn998KDXMlQpZno78xqedJMGNGWExXjOQopTGSn9sIH8Rj9tuSbRiCr3gGJJ6Ry9EiQf4sax81WRwi7scAXywxq6OJsJ/HAVkgh2LhkhvGje81RoYgrQchjA8T47zeVDAIsiTOUrDFh+UsOwUEKsnOHPhvRlsksT1vKY1jIi2JL3Lax7g7qUCLqFRVxWwgvlQy7OgZFRqsggLOOxrWzRus7eFWi7vbblAxZu0uXtMG8vV4z35t8g82bDEMEcjSvw1JWSmytOaZPAu6h1XeQZb5EMUgVrVz9YdVXhKa0PKYyqP3iOFYGjLGkVsAFXJpgRo9BfGQO12qj12BX+HJdMgI8vkRz3UsAuQCybZNFkUNlbEr/T0DXtiwqZ8UECFcXTGGSllDEPYZs2UniBBVyDj4qepZY48Dxpg+Do9Vx1hyJZBpD+SdIQHQwwDdkSGKQhIDI82PLlxyDAFGDVoXI97smm6nlMhGDMcqJHGhAGjdDByu8GS3Go54xeM5hEWuM6WVxBLxGr5j/cBulS5NlFk006lN7ROMvXcNisA5CpGBttS0CVkoxplizxVrpR4sIpGPCaTJKMb1r7Kdavra+mqJjK9f5fLWV4tPpQnrd9v5iDeqzZjKyDpoVtLTpE5Ua7OHZx8OejLOvgWbK/Y5lag9gp5WbVrcN0MN28VQqr3acKjkUGvgqhp09ThombDVOaaquxUyGgqRtwq14zTeWllvetTpLCMkxD1sXzTygTJz1mzpASXU+ofbniB8dk/wDmLmyARASGua+h/MbZ2cUMlbO0UUmZL6wRGedGCJ5eVjliBiNcY8AdnHuGifNsnsWserYkQTCM7w+BzGMUgHyREODCuTsxJDSvR/Q11hy5itaLrTuBYWPjQikOhnfAkJLD4VLCbNmV/Ksu2DkxAKYdlY1rYk/3HoiOm9KxiDu7jYqwKOI4lyZSvjjiDlTRzIYkrr1jh3FVI90kBmsfihmSHbdFiRKnQ0/mUd8U+Geo1i4cSlpx1VSMbG/gdzhW4YXdZM1SqkMctvRNkgY6X1JHZqdfGBXHMBgxnYPBlK9RN4fKoaucthatqw31z7gdEIZ9NUuo8eWIRk8UbxnJHccoGHhO4tX63JGCOQ4khx5iAlrfwoxFmBnSRTjRgK2vgV/XNnYNrY7LDtmGFyhEFUYriSrM/wB3IRQooxsnRhyTzY74TpMhqqj0kGNB/LbEdHRY7351kdHdLZidPKFCRI7xuVJdeJimedZ77QmOhgyJ22yDXjWyIseR7ZsURgKvaILxknyfNlCOOa+0L7e+rikiRggPJA2vkrNjWbyKAx2tUr2w7mNNs5+tVMuKqDM9je+mbHXzbgGu1MimRTKq+WVmHo3z9hQj3Zy92M+H2OxCJ1PO7lPhiOVyW06JDBZHL1gIFG08qDHAGTWtwU6Gru+BVNJQTpe20gH21m6YcQjTC0dNDohzO3aNI6fSDFaGuiBjyBQXzXOSDNdHtLecMlpI8kjlgSxlFqYJUXsMBLKN7ytTpK1aDpiV3uK2oniYsQBhnK1cBZdpI9pYtSwlwJ615YxWxPGaQBI8FyQndMpTJK8IJDEBGWwsRrDeSP2Y7jdInn7ZYcdxsiVHYeWDZ5PhzTgNWyZAZGvmeiUB3Y6QkkU+sNZ5M18Fi1NRpUQFLWx8WiqHPHDiBaqJ0R6+PGlIvGdx2c/g4/Dzxj7AYnR5Qn4pxJneYqPdwnbaq9tmEVWt2C/ZXB1+lkWsrdIDlhEVqPoaCrtKb7kVyOJpLXuuI5KM9s25UOupqHb4ec9EaBUteeFLaQ0JMmxoR48EOSvNr5h5iSJUqW0iCHJcyiWO5JNcKUsLpAQhnHn1UMDpUyQyDHfpMCU0+qbFDWTYTo2LcnlFgQklHHFN0wg1siNOrYgIUfXrbtP1q9lPJrTpNaPXidEjWIh8j6+AOBq4Mci09YpHVIMHURRoyGAefBE6nZyuKxi52B54o8SONMRiJnH/APHx1YCCAbEgMTGh6Ed0ja74uVjeSlKh7zYnwX09RJlmYGNHzY4QZlSZ3JNDOpIrhkyfbgqRadCdaWL47em21CGU6wa6NG+7Ebn7swEeypA8YmrT2E7mVHmyWmzyHlKoJThxzsiwqGS5rooWczZLoKLHm+TsTa6DXiIxsRXX5ocUM1Qu12tK8dBTjRldCFjoYHZ7XGwcMA844/0/kManeGxJCTCYKMxmeOxXqxnVsl86OWp1tZE5iRgR+x1Zfq0VEUSsJ6YqiO2PbSoeNpkqSaBHBWAeZitb3npK78krHlUSRJ0JvnvgFOqWEWLI2Q9fM5CaIzyZgzWaoxxiENBlDIINu4cqNZS7ZZD3TqjUXmLGBFhpBuWOyxERCcf60kqZ3xyewqzAqp5jHPY6UxlrsjlKyKlcsSOCnaF6yMZ+24YOZAkh6cqraRVQtSroUGsY+TzHQj0RHDwKuRhKh3BwITG9UMpnREUJDxXSrB5jqR73wwSUIWB2q/WEQtjbAD4lPLMAdmdIO0VstkWwR97c5Y0FTWy6uuYSa0LTXn4iSAiz3ODnucHPPiZ7lCxs+I/HSgDz3ODg5IS45zWoa6rgKC5rzqpR9PuENF86Lw2whuV82KzPcoONmxXYtjDTPcYa4wgyfYQoxIS+rBqC1gyMV7UR1jDbjbCI7HWERmNlx3othDRfLjo19/WMUFpCk4i8/gUCpjl5QadSljDVLO+kTzw4rUjJDZCr4sxTjHGY3GDebHxWPzZ4AoNxHVcjSXpjDNajiu6+OcR7mujTwgw0cT5JIwPEsZcKC9z3q8PWYqxg5T2nhis7ibcy9eiEilnQu7R2t4jaKAKS9dOhRnqCT3zWPaJFiTXQyVoVrK5V/Cv6V1UDbbb+E1Hn8JqPC6DWivv4TUeH9NaitjajAZupf4TUeXVMPTJZHWezWUf0z1ZgpPpnrLhzvd6m4d6VUrnRNPgytnX0vpozNJ1uLulT/CajzatTh6tGf6VUhF/hPSJlzrllqDIsxkiJCrpu52LfTXTuJvpnTdBbWwYR/pVSlWX6ZVsGFrGmU+10e20D9WkL6WUz3V2pOu7pPTXTeJ/ppV9GvWEgq/YmDVUa9uSLuFWDU9xuhqvRq2IpKxHK6mjqMASBjRRkZhjk5V/bbuURGzxMU058d/IO+ITyJ3AERGNFwUznSRDdJhMtJ71bJQh3V0aUVbGqWKF03+Shwup0Ckq3wglaOVsF57bS0ft75+z9Ts1hXMigC3pJGEc9nV97criwEfE56fwnPc61J0m9n7FSbpdzdeoNP2W32PcHLw3+I+y2LvSOKwcVSIhvVQL1pfSroLF3ebJr9V1aQeZrfqSD/nsqv+yJX9r6L/Te53cvXdds9vutnan6DvJv38vgMlUmvFe/XPTNjEoPUSda11O3a9YVJjY9r6olIghPTuC9JJLohNkqkspdnNHW13pg9x9U9QrGyq4v3r1fIyjPt32JkufbjLbpJjBotdNs0psSPBita0Q0eN+dKvyHGceIOSOJHBule6Wm6a8jtykjkS3SUAcb2mwhhooAjeE8yHDxNyp/Ipj+YyU3wBTprDPBHdLMuve118phAxutslYdo4Ejzg15pEWGzLZsyNe3LfHt7KWE4NVE5lbFkOCULhtbFJGuNk8mPIaNCIL8Np/YemX016mfSWg/WS/HNi0fVqyl9KhI3U5Ezp2v1DirK1D0fXqpPUFOdPqvVAtPU2+4P2u0wVPXAs5X9r6L/TdrVQLuDu+r0WutT9GUkFl3vuyAqKegiNZS6fcA12yIMZh7R6WRurRWCmbls8lYeux3dceuKmv+qatR2ep01Ra/6f3QqJxghki2f0tEB+rSIhY32JlndQqaFUUs7bZghjCPjHZ8rVWT0nrpkZHAp7DdZ1n6bREaTRNaSPsWtPoSFsBkfTGjWTHMjud79PsZcTUKxj43iQ2SJLYVpbXvlQ+tj112rDFGQQwCt5Cwo9DCYa222ghxHxbF7xxZjLeouZQ5dhMme60zU6ja486wZSOYlrYTaWFTVtjZVksITTD8IX8Np/YemX016l/SWg/Wbv2y9q2ywjaLHbG1KRT2BduvYiT6X0ZdzQ+oS8adrmg6lZa/t2tUmvWeV9tYm3eV/a+i/wBN75Zz6fV5ltf26J+grOanqPscMM+j1WUr6R+v3W7jgn2z05gse0jK6pDH9SdmrZVxQ14TR4HqQLwduhlWRE306n3Amq3u4xYljtHp3HRUcksTa3e/sTD61HubNomsTpxM4771E5FeCLxstk+FOpawVHUfO/O3w7eHtStQDOmBcCiQo2v3NmyIINbHH334NnVhaxLDCuUianXsJPt+5BnwbGIddwsoJpsNQV99eVjLCufVuOgyHq5U58PvWMRixdfjGNb0Dx+2WU0A3jml267rnteescOVMkO6i/htP7H0z+mvUv6S0H6yVOUkekuv8VMdIlXP25sHbnJ1N9KiihytmqSXlDR17qmn9RJoz7hlV/2PK/tfRj6bv6SLsVVsHp/U67Xp+g/+2bP/ABuoMV1B6ZPaIW8a3I2mkig8aNAaEux7FcJQU1JZ+81HrEFo7Cr/AMbujFfvPpnI/wCM33VJG3VYmdoVq5svf/tgKnQnwzuDzv8AU8Z2Y5yOwvb7WvWK3O0o/par1xvazdQRpVK9OWen7IAxd7x87riKhHNcUvU+0tnGaEKyCpA2HVGQ5DL6NVzGNjUrXTriS+J73BlAhqzr67TXKy9DbUsiqntlgPF0tO8ur9xtZusgiCoqqI6XLI2DUDc6hpWRXRGfhkD7oQWW162CTabbscVI1rRTl3T1Cz75eoD0++XqAmHbsk27Tcd/6/Zrds1vqFscNhd72iyH92pg3O3H1AR4rHb41ozbt9PlKbadRhffT1CyfdbpeRHbjv7Xedtzbtu1b1Lykrvb4VhVWMOenqLsEVh942u0FWTNw1oFjZbhs1dFvN1o4Vq7Y9sjrtW9xEAG1uLSZW2lZO/iPfR2n3Xa7YdFS+3M+3yfHYABpbew7joNw1Wq3u8Y3oalPDfDtEYwo+2R7eOcmQASwSWGCXRJI49kre4hpkcGOQp1QZO2qOa+nCd0+umxrIN1rxYMmZeGkE0i5aCVeaoSfJpOwVoPIgXeu7CSrrdkswzytL2XUM90DK+PJuIO6ADDl65EJXxbqxQtbUk9yPLROv8AFZ25QFW+2lF9/wBqwOxTgI26ubkiR/UQeVextkGI9jByb+2dn3gswjW9vHYm0mFnvex937zz5GfeG/Ex9/sTk9+2nB3uzKv3ivjjjX89mSNgtH43YNp5jbDyw95dkyBdTEdOvZfcHfbCmLsV2Yfv+0594rseOv8AaEUd9s7nVswNgxGMb+BMgrw98cRcdFfiK9mDVj2Kjxq6R05JO6LfhLJ4Xvo4CEK5zWc7jGSFchkyGzKG7sLV5Di5VlnPZ7CZ6kaJVp3TIL6OYJS/zABThxJ6WVRKrTUu7ljRLj2YkCRcx7urSSbtR62dZpHldtsA/XJPbT5orcR7I1JZ92p2GQSRYw3xYo5DxkX8VacNfukKzrbNpzhjC3o9XtSQocavi19zDs5PqFUDPVNlLJofTZyu1f1VVU07Ufjq3qZXKy3z0ycq7Ft/0rR7Fr612TNgoYhNH+kfVoijrfTkTxajnqD/ACe06ivOrepb3NJ6bPc66uv8PpGw0MPVRkGVm0Lxa4fYaCMbWWu8v8MVeHtdzi5x87wjdjwh6nCYPJEhHirbqb0Dt/IRlqZM95fm6yHTZgAuG4L7aA/XNjixsXZ2tyPsrWMQSLlWs2VFCF9XaxYKFYWLfRw2NRKY+dqlhExzHqSqmMgu8UkicaObX6uZAJX5SxRkttknJXASY9kUZq+DWUTFkEiuGKR1MX8drVxZwfSoDI4tzTnVNPiCj7Rmkf5rcvpWrXnWPTP6V9Vvo3UfpXZa5tlU56Y/UW3fS1bBCOfm5RBH3HS/pT1kXio1eM6JrkOR35Hq6NgrLUPpX1N/qemn+auv8RCqAWj2MaNmwWnl+p2X2mbNJ2zW5MeTC/CBqOen5eeVyvWr34qdWSorZYLiMaISujFPiDJGkQ7NHorEVNoF1ykXqSsa3wbrXlsnLDG6MkBjHFcqEou75l98K/ULBxGSiCUMl44qOb1NlVI5CmCYM6ErsvJwjV0qQM8mnXt2uwWS2J9Vpu5N2yxV+RqiCyjAFCArVk8fikf0PTL9Nx+ldV+G0ZpH+Z3H6Vqvpj0z+lfVb6N1H6VR7X/Z6Y/UW2/S0H+vm2fV2l/SvrEJ56wDO2HU5KHtfWMS+y6f9K+pv9T0z/zV1/iPSqF59yUjQj16SSy3rJ29atBmaRFLFrfwsIglV7XZxzjeluIVca5HJPlpDjtC6Qmuv6ClF1mcjWkjTzRnXMlJcwTEGOqd3qxV61avwUWH/PLRIYk1qRX5aJKpLmBerYjlSIjIqSQQJE0w0TdARCN1+akCyqoYpStAWPY1MsUSfqVG+wkyegc2LFbK2GexvYeVrchk6/xyP6Hpl+m4/SuspxsWaSipdbkvGq1rOnWPTT6W9Vvo3UfpWtsUXZ89MfqLbfpaD/Xza/q7S/pX1BjulSsBChxX+qEd0jTdO+lPVCPZGb6Xtlst7v8Aw/pVWLA1XfzTx6xrMe0j7Jl1Ctw7nTzkkN/D1NYkI6lQJCqvXzjHORW89O1TOlYLHqkFOiSLoeEjIzyTHK15iEZJ6crPzq1eXIeUCPhNh4IQXxiTDQSRb9jmTzNmhoSGIZIDJ2DrPyWA8bLeIL2qO9W5sLDPqxiV0qPDceSSvNDjXM57D04hjqNg/KjGOyPq9SnTFX8Rk5Fo86tps2a/oJ2u+3TAVtBtdVfBQcWNm47IC9R8Ts0+jW1PU696jXFNa6rrWw6/E109zDjep/3p1jPT+wrK282TYdfma8CI6O771axl8NljsmsX1DA126uaCbbfenWM0Wzgwtm2W71201/Vth1+JrX3q1fK+9ox7dbbJrh6rV9i16Jrf3r1fNhvqKTY/erV8+9WsZWfnbF+H4K0hwtxUV2MJjGtwrxiE+Qs6eNepU+Wbz8nyIBoXyHXg0GqLy6NKJHWRs86Rju4VwQqqkcr3SxkjGNWh6IU0rJBJnh2cCxtZjirsQcjWQSvdF8aUViRFiWB4GuulOa/USkNZSJahWxCH3aJLaM0yWGREgTSSH1Kr2l/HP16BYLG1GrjPQI0HY6jW2Cj9Pa1j6+nh1zVajkmatWTXR9Tq42F0+qK9uuVzRJplSjzatWGZH0+qjvNWxjhXS6hXxaiJEFK1GrlPbp1U1rdLqWvNrFaYYtMqRKXTakqpo9Oiu1CqcwemVI1LplSVfuLT4PT6oaO0eocrNIqGLEgghM/Cv7I5BLKG17y8MYifDNltu1DigZ3f2qVzVsOobW9xvKyUc2/luUySW8xFaoBRnlIGpamRQgj5TgdKsLOhk27PAtKo5rqsK2uNHNlLEmRANkAsWzXxpzleU0dEe7OJMrPGakvVpAoYo05CQa6VJdJBDh9iM41i+EJjbaFH7DV/wBZ/wCK6QhwHfHjA6novyDuZnn2D3s7S9RUlojCcc4J6tToj5cxu7M7UthqGL3lgs7VowfwGT40z+gXTKR0+POId1HXvFMgTaVaK9ZEKSqIjJQoMiJbzYEqCVVG5IQZFCVxu5XTiBjzZwkgd+E6HTjS7c78wcEbnEjHUzP9Uv2J+qNTGK1qRlc12w2SwayC5o1MnXnxEtk9XsdJGxC2TAYOyLIl3gAhjvaiv15PkJ8mwomNR2RmkBiX4zDfPPILGMForCQ9rp+rQpGR765piR7KPaCs53kkisbIwEl9I43aWVWBA+W5Yg5UtxrBaKYOFINPYo6t35NS5/b/ANY39W9tixFC5rZHGXMok+wABiIZvYTzUGOVO5YOSUuJXOceLBaN1wVvh9audry8tsOBW7XOVzOjJsALpcuDZyBBS2ppT7Rzn18zzVa6bKZbUC2CSIh6uV32dQOQyjBQ5JIkjyGNc0nc4ZXu8Mc5BOaZQ+LSNfzV8js/9Y39bGSIdgyTFTEnR3uQqBN5zzZOJKGnJC42Lj46BcNiqJEZljHa+EyOMLaRyJIunqjmp8wkyV/NxhyxjyTaLJlSXDnkkjbVSI2xRjRhn7j9rM+RkboacsbuNrJIzKd4jZz8QR+RtF0iN2XQ5snvCrnuC2H3g2Df0X/Vp+uyyQukOmeXnWqYOL3RD+TLt7Cx47EVEbyCS1WxxdBo40bzKXrjEVvTBlOinuV6YQCN7YnPV6lqWtN5jitmqNa6pDLbLDBAM1MCYp6iZBLayJR1jCar4Ut/Wditxzzoh473vbDi9JWSQYBg7Vj9XtmtJU2Kn7pCTgLyFf8AVp+uxCd7soI6NJxzHdxC/wDZqcRoyISKEnBJbv5eMJgxfP2uy1uFa5MENGtsDx3Q4j1SH3lc6QFncXv44AyKCDLjijShOkySvcBSMJlzw58djyvX4vO9Hx2Mb2ulFlccNEPqStiMHP8As6Udg/2f6tP12Fv/ACUgQ3tAqIV6uIYLfjNYrY8DqNHQvZkSenxg9xwe6V7fKQWPVXGZGOZI8IYEXBlb1FkmR7Qy4QHPkiYpRNe+VJIxprGMr+ns2LOtkVv50j4leVrwM5aOMivkq1XOhRXELGiNE77Rf0/9Kv49kVW2Dndx6vVuCc5+K5MIJ7m1JGqMvCMFNCFGyXcIybJyLAYBfDChPsVcZxy1sVcCcYxW8iEUSCGORIT81tbMchDhHhzEbkZ6HfJadFJGakZXObDANyHVXqleF8jK9ypM+0P9P/WbW9Wyxt6sSMppKDYLHHA1PJe5onSR42C6W4tXGFlf2Ugsaqrwg8/XFVMc1q5224NjeroritOCIJDjeOE6rJLSVFOJ/UVCz2cPnj6chcikT3J3oyoZi8vIGMRqC+Ztb0KCCbqsftjr8n28pnKZymcpnKZymdSZymcpnwxVamd4WJwucpnKZymcpnU3OpucpikY3EINft6kzqbnKYqomd4WIqL9qlG3EIx3/wCG3/5GQ9BkiFY5hRsXBjD0PX4xG/Oje0YpWcNYmIqtTlccRFayB146tCou2HGCD1N7cYPjSpUiwAwEUH9KysByJqoMRJBO4tqVOqKf4yOlzq0gueU77JLeh8Q8fHNSMapa50/7Y/7P/MnH8aMGl3C9jXX3m1IBNQ34rrJ+x67Jdp+/q+NC22fZ/cv1CyVQ7tSwY2v7vbwpabBqiQIWzbdn8NLhFlLsepkhh2XaxWFNulBXJq2+SxvpN0FYLpnqFz9zPULLMG3ayIOjbTZi/h1sEZtfZ2UKfe2JgkJpvqA533M9QskU+5UEOrj7PuDP4aXCLITYtUNHOyQK6upA5DPT/ZJrD6PtVWOju3TF/FuKOYcru4WMFqud2Gk5YiiV6uCj/L4fwsdquQbGJ8M7PS1HIiL2+oJHwpMsCDezjnoI40KvlRyWtcdsNLGNMiuGNTDCV8iVGO001yPPEE1Ffy10Uzu6L9a9385azWsOMwEIObEfMxPsir8PsuB9df6aP51b1OB3vs3mAszbs0uS2XvZioAN76mUl5Qaf9KerIvIyOAcaPHvjG227gCs6n0acr6D1E+jaj/FbbfxNb2jWdqgbXHtbINPXVG30u530gvYj6bfm2ag9Rgo0t6B/foN+qditFXhNg9QKbYa+JGDDigvim2y8gAs6jTpjpFNoQ/L2DbLGTU65r041nRbcJlfuKfp+HdOnoQo2NDYDANk0RHNi8qnU7IsRSEe3pXhPsgqxhSfy86M8MeZPmtk4QRDLIMhBRRD6y96yMtgEr7GwF2VPBK2YBYawAtAO8IFLB69wzF6GvRHEKvZUBOpIrnNO5iqwEgcgFKfrn4n2Rk5VE4+yY3rjel69ETZYSS5GXkTv3irwnpYVsjYpAu+DYPTsuq69p/0r6m/Gdmy7cmob7/GzvZ6Np00Ox0/v9NDj+JE9S2o679LWo2Lun0pqBhUl8qI5Ni0K7hD1x8mxKomOHqY2D9Qnftjsb5+QP8Asw39HRV/4T00/Xfvo7TfpP1C+oh/s/DvLHuB2SuUsGZwOumRC9t3Ae3wjvj1Oxz+nO/xnkYTifE/NGPyxjzv8uUrcEVvMdhCR5QSRJMtgvAiXVaZ5FlS5D2CIt01oXi/q9COYHq6jtY2OiFY+pOQJ3kaoKvpUNaNg5f2xv3fYROR+naqK+lB7r7CWkY0gXXJnl7EL0ab0zZBewDYN/k7Vrmn/SvqZ/f5As4TdnN/R9GF517Y7j2CmhyPLiepP+c9L/7bdPpXlJVLq2z7jRurbKDbw/UGAOEeMTux9X/7Dd+2P8J2QP8Asw39HRf8J6Z5v30dpv0n6hfUQ/2fh3ByNhJId2xSWEJKc0+EHI5Ar5OdKJjlXhWylVGSVzplLjPNTHpLV3TJx7Ttcvexnf6oMnsqvY6ZUnxa7VQDABxiEkBSSIl84vfiovcjtfwqEFKcxrYiseroSOSQ2SMjYp3xjRS/8l9iZGX8z7F/TVXPj79m/WSQbHNzJ29U9JG9FjKG40Z/pxt1fV6f8dU9VCMCdF5QFTPb6mH/AKPov9Peon0bUf4r1J/znpf/AG26fSuhl7OzSGq+P6VVVtUa/wCpap93q5FSDq//AGG79rOBOaqObDrpjN/nGZHhaTHcyk9OX9ux31rn6fqQiA1jelafaW/Bv4dyY99bF1W1mI+ICJIai5084irnTnw+xfwSZoIiSbiUZddkGfYDhxHJKixTIK0PCSW882FrPQOoiF6cLMIjrtUSRFX5qo/aPMaCTbyYkJoTRxiZG6WmcOM4bDfnVCISzRefsTAua032yCLR7IvqvSIu42a7gd3qnThy+3OHtVPr88OmS/4s0eS/UuosYVN6h1dLTbRaxt6HRbz7OCx9TdeFEZ6n1Zh6TsUbS6rY96rtjoo/qZUQYtvZg3Gxotgi6a2036s2CrfTTYsWD6l1Hbd6l6f0zbCw3SexnQMcoetbM31TpirBo/KrqPdTUI/4laZl7tMja2V0NsKJOZY0VuD1M1Zw5PqZrTRVUewtLP8ADzh7FlaKzvJlg5QKuBa9M6kTHPXELyqyGove+Xvc53Oc7zEWXNNysUSZ0V+VSChTo2zVfFodrSRKl9hl9TR4sejkxoWrjGMUF0qKMtr12FoJHDkEhIVSJ/MGe4A5JCPG3nnvkKp2v4iPaKNAUzm+8JGa/ZLHKCbINsH2vEMue2QlxsSOxHV0N6jgxRYSMAue1wcbXQ246uhuwcUAsPAiycHSVwlSBERXwoz8bXxGY6uhuwcYAsJEjlxkCINelOJFVBk4OgrBKwTBphACLiVsNqtY1qHhRpKfd6r6gxQATFY1+GpK4yhpa8CtRG/h5xzkay5tiTWjG3jhrceuNxzWLijZjAsbhBiIqBFhEAJCSAohphCY2vKZWVruvwnK8Md6uj1RzkKMiAnN71fqVcs2L4ASj8JjBWaP8lgV7jGlZklxfKIEio8TkbFY4meOjGkKFG+cqIQpSr9lU/t2X+hVcTn7fjnbIudg2GY4AnX9amLsULmVsHdyRIfJc1enFdzn65+mKqJnLcVyLnKYr+lsw+NYQyhiomMaiYv7uMH8Fd5o3Gs4g8v50JK7TXf8WMXaC5G9NoRqWEQbCyZcAYRSDpIOYoQwDzo6t8t7Me97/wAA3fIVOl0Z3RIGvLM5/wD4+tudbUxThTGFGTPnwjkCKJIDPGxHuYgF48fJbewCTeWA3OubgzhVu2zVg6x20CGJGb3WoiyHY4z1zcCuSnYVz86lXEyLG8hV7qv+bFRy5adbWI9cKd64jnIjSFwPW1lnLVXMspYkFdyMHavVPcc9zTqBYN6oytblmIj4O2U0YlZqsQIIrk+B3dIZDuo8JWNf3hHgnQkfFc5y5/5+COT4kb1I1eHQiISF9nC5ymdwWPmRB57vWKrZIXPQzFQtnCCPyxeT5w+uRvcUJD7kEYIe5PlRy73YjJM3C0iRX28t7GWk8jy2EhxZrHlEtY52HrxgzU2ImJl8vFRqaf8ADEajlIJDK1epuwFGCqdJDMjVLEiV/W9c6sUjEw1pXAQ23iTBbiiuutnWyTpaiktgR196RM99lZ77YZ73Iz3d2FmpIarsYgEz8rIMNg0mPQY/EI/Pa5rkmwT1hGORMQ3GNO7Av+aLbAbYdCjhbhalis0hSvr3uYiGG+dGf6fDGGZQLFX8mPHkTDSHWUVGj/F+mNf1jKnCxdguIjHbPeuyjlyC6l374sZdR2XxHaM+JAfTVsae6A0dE4SNPdsPZQagfdpXO7ciwIo39xDMe16xaU72CuOBnsG2DgUjieA1ERVHy5qu46fhYIjQ6Q9WhGV2bGRvs+rN4pgtVCD+Lh/tvCRhwx3tXGfO9RZ7Ci2C+mx5B7Q7X1KFxHRYL+/1Yps+DlqqR9kQOk62mWmkVKiDpIipC9MpJXJoNL7i70+1YSbFQa9FiGhTBD0qjiTayDQVsddiovDZBo61gI1dVxXASAYm5RklbVY0II0DXa/3GZsFdW1QRGcrwN+c1xFWpvryNYxNQ+Wnsb8JLpNxMF8w7nOlFaYpjV7sgxKY9iSk1x8K1grXWH4gP6XOb1J+n2Ufw0ZYXGg2rLZ9tPhbFYW0sEJ6mFyHvNM2PWvrrCmsq+LTO3QcyoBLny6yW982XU1NlZVmjVMEmvX2sV+wzN9io1dee6YRzVY53wQiuE7/AMsv7TShDdUOXtrt3Uyp1dj/ALvPQw2PKgnMb0M3kxR1tnOqPAfy945xgsj1scoC1kcY0eJz3mAxyyOtvl9LaE/FeOxBj5gXY20jRk+8QsWaP3a/C+7OOm8ItsnNRqIjj1OFbMIwysn4kKCieGKeGHAbCy7Xub5P/sR3EivKc5TED+/vLIyzO1I7X+Q8MqZVVJYUyTOkV3aIjye3SJEYAq4kcE5CUcpItkGPD2AwZ5fxsd1tM3hUykTnSCRXe3XVyeJscgh65Gz4MW9X1AiinR73Z5TpEu0OjFHlPsRK9srY/cmX5KeI2k2slZAq7MrW2mw2pWBsll6xSDjw4Z3jVpCqri8Zzk1OQax4YIzlYjdlsa6TBrtph19eu6k5XcpS4HdDNc+1rbYUusgSQ2dB7dM6MgN/kLh/YrJEtqY7trjDOVAPcUsYKCi+MISoEMdjn8sxVVETr5lJ+Vcr1Vmnj7eu3cWC+Uh7Mzg2UscmLLjSM/8AZC97e7f4RHrznOBX5n2CRGiUj3AEj1Sd8Em/AkhhHslEE+5IZ5UV2UVJZzCRaYUifslfEWplKBxvwc/YJ/S5ydSfoutdCamfe4gLu4JabXYu1vcLhAaFUx8EzW61uw7KWU1XuzuIuMMvNeaM5YtHOuCGaqGkBNHGaWvMcSspbmIOtyttTOtiJ2zNb+Xz8JHxDGnyIk2wup1i7qXEd8EdziL9iPcN9RZ+WHbe4yuozMmPqfjU313UviDg8Z4wuh8XpyIRsSXH2Zg39ZbFs2e6LHrpwbONwi4rfgnHMr+lb/mVNI3x6SpjWM6xXrdihYRx5M+ruU+OeR0bU9ijgl5a5y8YBfmeRDLGcTqU3aaSS5cYdyoq84D+bbYN6SRGvFIrrGBMBHiGgQNlMx0JOP8A8Bv62mTNYjDmaokXUaFszf6uOkve7mVnVLnD7cWvpyPUj/jivxFyO/h2tWIJFHtEFa+9PKLKUHTKJVr5bdge+REX5Vr5CWFfb2TYbU/af+lIH45up6p1dCdeMJynUiY6SAaDkBNgJD4piqKZDIIIZc62eHVOv4tcxcR2J0rgK6vWHPaHuQpJhlkMRkH086ks3VwkKdjRPX5cL8zZnBKqK3txjJn/AIT9rB9xrvggFQuxwneQKfVyBQn4BfnnowRo7WjAX5lGL5mIiYi/LGN23y6iLE18YZLnstrZk5lxYoW4spZMaiZBqZcwb6SSzH1M5uOY8bvtG7oc5OUr27HYCLHMwzRfBGc4BzG5LKiU6r8VdzifFecGuaxOWLZbhrVhZzF1mSGkk1k8cHW1QWvs/byjja/Zjhy5kzypQndQX/slkV0hDO4RyYj+vJE8MdDWEuRnbc7G90LgXZG5r1uI6WllFrpBCjlM8YS4kBmPguRY8crZFjJcyK8nUio1yljklDqoIoeTThjCkR07biKuMK17hfmiVUY1vOIPqRqcPavS87uA1E7w7etb5qW4Bz4RGuY8P9QYu+VzugSl4zvIidfyv/a1FVJE2QaAxXPBqKR2RESHFbtVyKcakqHynMG0IkO92d4mS6+LNbPrDwSljSQKMJS4yrKuSAdhzJ9lEhuGvSxyY1rFztKuTU7dSv6quIuc4xcjncJxfVIaLG211kVbgEqRXnoqarlSRGkvksRRdTnOf21gu6oTv2zV4lLirkmT2WME8qsr5PHhyWoqsRSRWuyHKLBNNdCtYiF63sLiF+LncNbIeyVYnWQYzFa7WYUewkUNNMFaDCVGzYr5DuhY8e6eWKGvhKyyqm9Zifuajmp+Z08ry8rsnF4rtagAsJvfmVrkI4wdng+PKD+6Mg+JCo7DN+DGquCanTKK1MGbE6yBE9wGgvZ8PJNvYSsqYjpMpg2RmEep8E1vQv68fAIgyFOAL2+QiH8lVG5qGZCGsh5ogkjmjkErTuZjTc5YP5rXZ8fsTEXGL8pooCDrTmbGOUrssSDhVBCqdWR2JifBSu5dTuVa9/6WfwmIuFIjEYqnKJzOqBYN65J2xQHPCM6R2xKVWmSr7hSo7hetUVj/AJGmbgmIkmW9rps3pyqnGh2EJ00ju4rHKZHFtDqyLZyQPDBI1tjRJzbPb1jR35feamMXqxfzSXru3SapHcdZ4nBr/I5ZbR0mwhJ0la5ETvcM6ke3/wCe+7GCJMOVjAZFX4/kMwqt7/8A9arBRkc0lSE57b+vhgfmZ0O6IRE7nd/k7WIKPgeGIidJoENkYRE7i2UdhGkiGYqsc3Jbl9tc74qq51KmI/GLiP4UjekVYguscfpdsZPIODpzuN4UiYq5RfGtVMu29E16u5mEV7k55/VYwyOkbDXTY1cr04Xnhi8ZXnSFOnxEbYFF28GInbJ3GYEr+6R7myAfm4QXzN2y2a6isHWUVXfGb8wNtAqwakxCWtELjY0I3OOk2GcrMGxGN2p/Rr+u3MerSTbQ7KrlcxzvltRkpieWT4PVel3Vw7q6sd+8UtkaOpHq6FyaQXpEH9XN/cx/iVMROXlRVcnwe83ZAN7VCCT0u8nrFYR1kxiuGwVYPyhyjNG2O3pa1r5RfFHxKqGPSxjmDHc1cUaZ2UxwFTGrwvPKyF6Wxg9QuzxjmNcl1GZHd8OMXNaXqqlXNg/vF/WKJZBvuy5RrQSOrXKZBzbaM2XWEoSq+Fq5HOe1UMf5SEP3IjjcpFkcI8zFaThpLHjzYx3Afz8xUbmmK72fnJK/Kbty6+jpGDZQpzs6OFhsVCJgUc52bo/p1ytjMKyFF6It7YvCZ89X4NHkcbqV5P1EMxiyIcmJnVziPVM+GVrGsSw5fHaqo6GxXmjxkJg2NG3leDtcmfIRBPXoNyw8A3ccZ3Q2SQb21ZmAbEb1lkkfLJ5AYDgWrTT33atdMnEkvVGuzoYmcJit5w4FXIg1eWTysgA+iOuK9jMvZ0aernc45fs1V3/EOd8b/wCMk/Uia0DuSgMZklI42xJ0CFHJs0IrAyYveKZnbI3+ZkM6iiVyCX9o/kd3YWEijRs9rkIi851o4YHPkZVR/Ais/SUnLVTsuE1xKugZ/wA11tTP3o3qLjnPbnV8N9f069o8MSVeytjBhX3zNsgVAqWAA52106JEMt6N6HlOhrXTQSjzBI9zpjPJdaR4xvM8tggqTG6PKlLW6FJaxmtjHGPQAK9NTmOWdqxRjn19hGSPIlMKZ7S5VuTuTFYNJIhkdGRQzesRcaBIEW5cFIKKjcc7Ofw/pjFa1f6kjjhrkw4mlZZR/FYi8ucrlXhM1N3/ABpVy6TqLMXjNTT5nPVEYws8s2jBIwWv/m2EBO0IxlG9fzXKxZN3SKFh4kmOP/0bmK13XFW3Fy0YXkeHSLwi0WuxqUnXySKTJfHQZCOSmsF9mpG8SGZ1YwjOSfuG52eor+KLSbrpHNmLNtrdOqps7MliOEjyZ2mdxQC6mRQdcaOFHNGxWyIwO5aiH11oh9vVI4fcRjY1nK9uaq+P+jozlSR+qyRDUc+HFeKNXQuQjYOyINjllRxMyK1O/QBEjLFyhhWhHyJiCZwo2Z2mZ2mZ2mZ2mZ2252mZ2h8iancYiK142Yo2ZeBH43aHw0Q8UTM1FjfAMxuW7G8yhM41Rjenob0q9w32M2W1FkyHNAUr2EY3sPEPnts6J/wgpGjyYlrEjhmKEfPbauWA2eBVgEryInSJje50p3SNa0kz+0I1Erqgjx1lL+1qIqE/cNqdT2twf7PUZqLU6gIbX1LleazGz2mEAS4rUEH/xAAxEQACAQIFAwIFBAIDAQAAAAAAAQIDEQQQEiExEyBBIjIFMEBRYRQVQnEGIxZDUmL/2gAIAQMBAT8B5RxwXyXPbbwW3z0mmw+1ngiPK6IvYvkrDLov2eDjKOWr7ly5ftXOTyRe5ux52z3YuyJ5y8ksl2vKKytkhZXz8i3Hmh3ysacrdy4FySyj3eBcj4yW2TzVzfsWSseTz2osWyeXHJ4PAiSF279mk4NzWfgtkvzkxWyWe3Z+DnO+keWxY4y4Odz+hC7Ocoks9hLyMSF23zW2WrK/bY37dOWlZbEl2rYkf2Wyvk+CL7bm+d3nfsub/Ll3PjssLLbJ3EefqJdy3Rv8nxlw/p3x3RL5XH+C+wi+9sn2L6Z9iyh2IYtj8il4Y+xcfTPjujzYfOVsuBb5aTxYaLFt/p/HZCOrYcGhLcZpNJL8FjguPJHP1lKhwyVHUidGUN+xnA+cvBHjtt9M1lh4apkIpbGlXMUlo2NLNLNDNRyf1khLNHj6eX4GrGFp6UNW3HGzMS9MbFFOcrFOlE0L7DNOVnmkackX+l8jIUnORD0rcnPY1Sl7SdLTTbZhtqiI7XLmk3OcrZIfBY8/KWb+QsoWIXvsbtbkUkJLVsVN42KMtM7n8mWZa2WkaL5RIr1WHh14KlLp/J3z2+XCS4ZCSvseC+yE/WN/cjTlUnaCMP8ADv51j/RHYt+Sx/RfYWSIe7LEcdtjbO/zr2RCXqRq8Ck7WKdOpKVij8PvvPkhSpYdbIdVs1v7ZLJ8Zrgi/Usq/t7bl0X+gX5IxTZ5sYXDyrccFGlLVaC2PTTVkVIKrK8tyOFp1OEft8fxlezsckuMmtyxH3LKt7Pp7mp3MJg1P1VNkU6Tlx7SVanT9LKjhU9MGOMdet8kejbdmmh9yx5vlPfY07EiJDZ5VPa/p3YwHw3UlVqn6PqVNd9hr06Uft0ZbuTF8Miv5MlgIrdzZOjCF2mz9bT/ACf0LnJ8jg+SUbOwiL3I1vuidRaRfSo+H4KipdSq9/sKh1J6ySdtjTX+441/uR66fq4Jzryl6YkutJWlE/bV9s47o2HZ2MRH12RGyyitQ9sr/Jv3dGXI7I1GolVaOtI+Gzh1+tWlwT/yTDQ9qH/k8fED/kv/AMGA+KfrpWjExPxehTq9OXAvjmEXkXxnCP8AkfuWG/8AZCrCt7GTpz6y+xq8Edy6HtmnZkvuaHkrX3JNfxL500r7k0kz4jXr4es46tjCVXiZUqt907MdOLjYjHSrH/Vk3bkeMhWVos1U7e9HXi7qDOrUuRcqjP07jydI6ZZXIxj5Hj8Ng8IuhyzUpPcqbo0SfB0n9zC1nSrdKkiP9mjVuOjKO9xLqbIpSeuz7IPwPYlz2xsKLfBLnSfG8BGphFXjyj4PiP0+JSnwxcFZaZF1oNROPUi4ioqluYalGUncdGMX6EdMwtH/AGEoXiTWh2H6tmWSIygo2kNqTFFcj4FG2UcNCldwIwI+llR3RJtLYi3ci81dMl6txrcUGxYbyx/gsTqdNXITjKNyT3JLqQ0S4I4aUMYqUfuRMZXVVqK7Ix17GKwiwdRw8n9mkSdOWoWKU6ZHDyrrVElFxdjyNXLWFsO4k7b5QPOTd1Yk9iN2ynBs6ZKDicckaiKCpSnZlHDQt6T4inDDWzqR1KxTguluyFLq8DXgjQh1et5I8FT3PKNOUuCVOUeTdGIrTrSvJ7jlMp1ZNjmtVilhpzt9iMUuDH4fS9USUHCVn2YeMJT9RioK11l4z/BpKcfBwRyq4edai6kfAtjVYw2LctvJjcRKdFwlmxWlsb5w4KvueVKq4vYxNaV7HJNeTYhHclFqWowuL6MLFH1Q1GKj/rKk9cr9ntdxSU0NK/dRLCGYLT+llq4E7SIxcnZFPRT2ZXxC06UajUbckRkb+cqXtK3vZhsPGcbyP00KfqR0IVuTF0Y0ktJIlFNEXpY/UiK8EI6aaRPeLufz7LXI1pbRzSuydLTmro1NCqSsQqOS3KVZrBzRF6tyKVKNyrU6ku2KPAsqfsRX95hn6By1bG0eDGu9srWNIleVijgqdN6iRySs6rt2S4IrcXB//8QALxEAAgEDAgYBAwQDAAMAAAAAAAECAxEhEjEEEBMiQVEyBSBAFDAzYQYjQiRScf/aAAgBAgEBPwGMbC9mk2Jbk9rIhHpK/kWXcirI1eiUv+jqN4sOUngU4o6rbwQmfJXL3Vy/svHwyM8nxd0V82ZHbl51FdaZKSFG5sOWMlOVkaiV4kEolrZRqtjwSj3aYkallZkbPJKOqNuTSIltyRN+tyENGXuO8hJIfpMalaxq9nVi3gn7NMd2K0H2kZM1eC+jIpXNT9nm7O1KzJxd7C2zybzYqpxRGWpLlUzHJSTUcGq5IdmsjTXxNfh7jvGVzeZ01ujuXJycsRNBJqL7h3kQjojdj9HxF/ZdRwicpWF/YoxWxoS7iXciK9iajgd2N6tyLezNRci74KnxIyvvuKRJ3ZNXgyjmCNir8SC7S3kunIx4Lq9kidt0W1K6I5eTBrWx02LcrVNG25HTHvqM1uphLBMk1pJbZIeyW5drcYmjU7GfAo+R74ItyZe2429xTE2fFkpYH37bmoSux+mcO8WPOCrseOSzuaTW/wDo03eqJTlnSSl33PlsLtLon2q5KMqjwQpRp/LcqVPCPlHB4sT3Iy0pWJXkzTkSTL+hZ3H75SQpadiUsngt5RTvcexK+7FLBKPU7kRfk+RB6ZuIir8kuUvX2aP/AFKjury3IdzEtKsj/wCmhHdVYrQ23JSJY3NWmOCCluVE4oUZFvCHvYwSyjwabjTZpNBFMsyRG5hk4ajTgWDSi7RozqLsecl2Iv8AZpdZWIxeotM1TXg1oytjuF7Y+5nx3Em0S7mkX/5RpT3QqSNCLOxoRbyWLGlFuWDH7cObwR7sshuecDIly3sRqRBEY3kQSu0Xi5JDWLeB3x+PHlJ6cmZCIvNyp2SIbc/k8kpa3gUdOSOdiK0YJLVU/op4q4H6F7/HW5JsUffKQpx2K0rsS5ZLrSUoZuVe006IqRGVyXwwcP3SciU9EciTSt+Oty3OXrlXjFWZB9p45LvlgfomtbUSMtUdJ07x1Ic7QaKS0xF31M+B7/jrfmhrvfKqtUEU/JflTxk+SufxSHZZiOq44Q4vdkHaOSm73kQlqu/y6ktLuKakXWlozqwa1c6iKfc7Mi86CcbjjYtlMm8kpXgojjoj/ZHtx+UjiKm7RGfojUwJ9xvk0opvNyT8oV5LltIqdrsUV/2Q3JeRfjeedSXTg5DbkmIpzzYUrM1I6godo8ZKbLk5Dep3YpJRsiMsEsyRlftYMfbf708iZxc3fSiJ4KEMlTsVyrWleyLsUklkjaRbI9roXdK5Jq90Nq1iMk3k+U7nyz+RrUMk3qkU4O4oRjua9U1Y4j4FTflrjsy4mrcsRKsmiMXueSO9yLuvsx+HNPUSslkjJXwSqE2U33FWLlFj+K5ar5NVjqsjJywx+ibsXwP4EOIlHc4er1Lr7rfg1PkSyReT2eCEXfA7WyOKtY0ckYsRWeVbIyVtDXLhN+V/xZ7kthRd7jhm5qhukOTeBZEix5FsL+yKdyX9khZ3J5i+XC/P8eruatxE7XI2sSkludWVuwhXlGWmTOoIjBtCKOTyVFc8JDfbblw38nJfuL9mp4HpJYN9xRbJpwld7FOrPToiRpNWZaRtlEJdr5UlgTzYUskyXKg/9i5L9xfszzgl2ysa8W5Kq/R1L7in6Rc6TEL4M2KfxsRki+qeBrBZaT9OUqHeudy5fncuXLly/wBty/2VKjgtMRyaVmL+ztO0sjtSFpP1A1fBTi7WJRsU3gV7kE73MstgeCG6GWZb97qw9ikpbGk0GlJFkVPjZH6aTP01j9OSpqAqTaudGR05HTkVqE6NtaKUoRpS9jpScLoa6SSkWdxZ2Hzi2ma4mDHgRblKeklVenBTqSkcbXr0KjjqIcRUnJSuKtPUh+x/yrklqwiPBzpS1VEKhN+CVCVPM0dpU7RVb+DrHUk/A0/JFOTwfp5yqZOnJZHHNhLUWOPoRrUOpW3JxxeJ+o0x0sdWNSViypPVI4mnCGY8rcpCLGfZYS1bHTb2KsZNi0rcUFbUj6rSlVWr0cM9Esl83KLco3Zolr2NBC9OSkVKrq2icTXnGKUDrTqLvZqOJqYFOxTta4sbFsZKN7YO6w5S2JZqC5VeJnXxM1YJZKcbSIxu7lSKlHI/sW5d+EbYbJ1PSIvBqsOl1ldDi08i2KtKDwyfDTjX6cTZnDpqN/sbtkoVZcRljt45K1S6ZKk4yUTifqtDgJ6KxTmqsVOJL4lKemGkuyc9dsEv5BO/KXoXKGnyU4u+CpJxWSrNLCNbI1VsxNS2HFknPySkynma50Z2ZOP+wlelgz5HRhr6nkkslJ9iLjmKdyM74IpQVkiyJxwUouMbnG/U6PDKereKHxDr1NVZn+MfU5cRTdCXg1qUcEeS3K7d3YoSzblu+SjyjUkngq1Go3ZuS5cGlCbY3qwRhi5UiolOK1pki5Fk7wyi9+dX5FH+NcpxRSimriEbE3ixG1rH1T6PH6jVi5bH1iEIcQ6MFiJ/jUlCsl7NGmLFyi8lsmnTIuI08pYKdjiXhIuf2Ry2UbJCtPYlJRjqOMq1uJf+tYPp3D8Tf/bsdM6RZp2J2MDssLlW+TOH/jRVm74NU54LunsUW5XuRZqHlCwSdldn1KSqcTOqtmz6XLSr+SN3S1MXKG4otzuOnnkictJGq2XvEUSUE9yNFMlR07E0lkhH/wAhChpOMnLiKioLFzgOEjwtO29x/ZVVuVuVZd5w/wDGTfcKOslC2WcP5Es8vBKpop6it9e4vjYypvCHC6scBFwRQuuHimI8kdybsOVi5//EAFwQAAIBAgMFBAUGCAcNBgYCAwECAwARBBIhBRMxQVEiMmFxFCNCgZEGEFKhscEgM2Jyc3Sy0RUkQ5LC0uE0NTZQU2OCk5Sis/DxFjBEZHXiJVSDhIXDQEUmZaP/2gAIAQEABj8CzDEMIi/Fm4mn2XtTeEoMysh1HiL8qyYKBFuusjd5vdWJO1pZFkK+oUA96rmJ3U8udbnBZrSdpbm2nOm2e5xEeusfU0IFYsqaangffTPm0A18alO9NyOvKndczgtrc/ZTG73YWs31UVz9s8bcqCyTbuMdpmPSo0wsqZe6MvhzqSVpbAteo2aJjYD31G8ea55VYDIwYc6XAE9jvTMp9moMXsxWY5lBiHtKPvrDYYF83bkktpdC3Dzr0dmyrHYAVI4zWChhWY5VBFl1586LPPlObJb6VJHEREkWjGT2yvhTYjG4uUyHVgDZfqq+a12uVt3fMmssbnvGyg8RTxmEcLAH2fOnxEybx9c1+Huq4LpYEKEcjShgUk/i2OGZM+vb6Xoz9l3kHrBmNyPC9KVJWYd8P7I8KfMhkW5VlPOhLhJSez2ULG4/NblRwe1YihPcmI7MnmeF6jlK9nKvbU3FYLEJe8b2Pheto7FnS6SATRfS6NY+4Gm2Fi9VJzxMzWy34MDRw2JSz55GVj7d21tU0UYZwyngeJ8KMcjsZJZl4nkaxWOM02Q4k9rPbNl4fWb0sgkDADtZj9/Oizpx6a0wGgPUWNYOeIMHkZgQvG3GovRrdsCxv3VrGxK62xcSlrmwuOY+FRBSbvdPK4416VK7pFDmgh/KNzdr/VVnyjOT2m+4VeRge2yq8v3CllldpUHqVLDg3X7qk9WmYjsIoo51UStINafFu12mkMcI6dfsqDCTRiRo0A8qOaDL7qlIw18o0tx8Kj3JRiylpUb/ACl7mmeWbJi5WJygagH7qz4ieRMDm1YHia9HwEKzwqMy+zkN/rqNJM64pQbhzx111+NO4bOSNNeJoPhiFijFmfrUm1MDOd8zZmj6k9K9H2jA0ZB4/wBtQ4/CnPuTmCk8aZcBhEjQ2HpD8vKpTJt2VFsL2FS7PhxhkjUm8g0zCsuPxu7w5Pb+lIfDwpVHpeJIJ3a3Y+6pYWXJre16vm5VNFseEYePe6z9KLY7akk0x1uouD76kwqIk7Ra7vNbOPCosHJ8nosI6Ws5W50qE7KUx4yOTN2tdPOm2nLEcPNo6FF7Lg8fKo2nxjPn4yDvL7qZcaZSEJ9Yn0uV6y4c+sUkHXvU0WQK1qZcivl7A/famG8DOaC3yqTq1uFMhtG2FBk1P4xb60sm/LM5sF6C1Lhyqdi2vMk1FFCt2Rc7ZeZpMXvCjKCrKBrTSzEMdO03G9fwgIrPIxN/utS4WRG72ZtdRao9ye3NE97ngVkNre6g6sl2468DRjtftakcxRkXFXsvdQU+RXRzaxbl43oIALAA2vzppCbqhFvFq3mYqbZezx99K2Wy9b6nxrNCbm+tz8a3cMJJJ5H7Kkkdhe+WzA00CSNvoyGhOUixFRzTbwyKMsgC9xvdTxQYdsVcEAOmW3vr/wCHtEx72TeX/wClLFtPDyYeYdrTtoV8xU0IxeGZAz2BI1HHnW92VtCH0ViAcMxzAX6c6lw05EEy2ky3uHOndNYTb0JztgjGZuuR0sw+q9M8UdpI/XRSNp2OlDZ9t28PbuD2ifCnwGJa02GFr/TTk1K6/SuTWHwpveRPSr/ncaMR6c69a34sWtTuDqEJNYDBsPxTMjkjTMyfuo4LEyn0Vl9Sx4AnletofKOItbDSL6OOsA0LfVS4iFryjVPPlUGGwUJywC0uIc6B/DrzpmaWSSS185Ot6eVO3xKqR7RNejNa7eNu11pYsV28SrhA47r+RqGOZhvWk+q1bC2RHb1jHFz35AMdfgKYLK8xvrukzV2ceqm3Aqb1HDgosTiZCMpEcZo7tBs9LX7bXY3PhTYDFXkxrTHeSN9H2QPChCHWaHDJujFcaueNQRSP3pFGXnbj91S+kKrJc2Nq/g3FS5sEZMtzxVTwuelJhtnQSbQuc0whHIdK9GXNFi5Bm9HkFmAHOphYFI30Pj7VT4/CJaLCZVe3M0u6leyezyqLDBxBxDvm43rDbP2c27SaUi57727zt+6okEceWFQq9nWjIU7XCosbl7wymjm6V6PDHCmX2efxoHAXbEv3cvLx8DQxOLV0xCgs0ufjX8KbUs6N6uGNh7P0qRYoREs3cynW/lT4N4Ysbg37Lbzl4W60UW+mnmK3MHll6ipoN2Yc1mvxsKHrN6UOjdRVyQz2+FLGPbapMGj5FhNyetIiZhu0spvxHOosJvLs7BfKmcYnM0BsVtxptGbN7JSi+Jh3TKuUC1tDWXEzCNY7Fb/yjfuoLhnWQkg/9aNsTnebvbs6GtnzuR67eqbamoGxmHO54OS/HpcVNdxHmsLW4Ka3cT65rseZ99M2KzOcSmQhU4W5UR3fEa1bMCb2A5UqyZgPOmKQo+uU6UY4n3ec2UWtbTnSK+nayKRzApTCRe/HpQnuGkIKgcqOIy+pxJ9Yob2qMkmW41EY4eFP6LMiKW7fZuErMJM++7xb2jU8WJweHkO8upKDpTFsHAVF475eFudTwthxuJ2VROxu0JqdIsRu8zbnEpILjUWB+6l2DipBG+HbdMQfxi8vdWG2zswZJMIzYfEgccyHvfCo9tQSATYW7YiO3FeYFS5GYqAct+lbPmyC0EKKbfQK61bwFWN8rcD0p0PcUZbnrWD2i9jI+0meVvMlfsqaF+3c7wKOLN3I1Hv+yjgNvRtCnowSOIaAjXiBxOtLGdChtfwqMQQ7tcgsAK7dzYUuITsxcB+U3MgV6XNE/gDrYfvrczoslhpfr4dKCtNvY8OxhXMdQeJ158qebaczbiCIKqjS/wCST0oR4SFET8nga0w69dRTJ2Bl7oUamsznKX7IVePn4CiGAkiw93e4uGtoL++pXy5Jbm26PDypJ9mY8yiC8YR+I/fSYbauDlgnJspI7HnT4ZXR0dFldm1vR3WFSNb2DILfZSpI4aRxaGYGzxUNnSKjqyjdTDgydfO9ei4h42GILO/PQ1LHEzZQSvu8a37ymNnAMYXnT4rCwM0UbMmZTzFbrGIZbfS4g1b0zd/ninfDzo+6s2ho8qljhMSS+zLwtRnGKPprErMjDMzN5dKWTG4YDDDt+jxSXYnqPGngkxMeHdO4VH4y3h91K+GidWwzBlkbgeuW9YaeLE71sUAXkYXKeJHTlUZwmRZJlkDoOBYHl00rfRj0eaBAthwka/1VHLK2si5e1wuKtDGseUWuvOtW7I50ZQwXL3bjjWhvvOzwqXESRNIw0FlpsSuWMqzP2qnxLyWbWwvq1DEzynIRnSx4NSpKWnHthdB4AUj2hgvogVvvqRJ8G77vXeI3CmeFnGXvXNYL0mJiuVinip5jxrIZhc2jCW40cbiYkeSa4dTyHKsNs++6hT1pK63Ps/8APhXo+DzuQW9c50tx0pM5UDg4HIV6iUHS9IigC34w1e593OlxKKoE2hv9Kszz5Fj7C/HWtwrvqbu3IDwppVV1sb8e8aeKRexKLE883Wm2bjB/GMM2QknivI/CmUBirdOXnQm3yqSTcX7NAvZG4sV4G3KpGhlVt9Nm0bhoL1HHiB6ggzEHgyroKfBsH9Exq2Ut0/61Dt5SPSNlOEnA9uMGx+24rErg0E0OORcXCD3dR2r++jtLDdrDTNlmVdFzHiPza013pyKPE0mGlBSRFEWRuYAqaCQ/insPzeVK2W+VtR4VK3QOR4HlWaNzujhIiVt3ZORqGeV8/okavpzYCyD4ljWbFWeOD1OUHRn4tY9FH1mplw993muvlWEOUs+6FwtWkXvG27U6t4VJLNbNGTEAosE5m3xrsPfTW9SYuU2SNM3nWDV19fMryzfnMb/2VjmZAwlns3kBw+umx+EYxxp3oTwby6Gs0Hd9ojj5eFe2Li3Dvt51PMcShZIWut+70Ue/nWK2k41xEmQHwX+01nj7DHiRRGOHZ3hyyLoNaLTYNpXQXUNwCdKL7CxHCK+p7JvX8HbblbDTC4ty86xGOdU/yMItcheZ8zTYYWcYOO6p7RUmpEeAb/2D9DzrNMpDYgb7zBrDzQuq4h41hW30m4fVUeCiftRjLfqeZrdyYZQWNw68zzr+JY2QHmrDhRlkUvDzZTRrc47beMnvxjXsioGwibuZH1QNfMK3mA+SmdFFs+oJ+FCeDYOJjk4i+bQ+Bpdn+gqyWa5Md3JHGjDhldmw6d1eIQ8qLPg54sTEwMLcMvUHwovKbK9yRQWHViOJ5Vmc6DjQRUOQDiBTRxRbw4ftNbmtBFI7CZwLUDPhGyubm1PNFH+MzEC17Xr0HLYLoR/bSwHNu79o20+NBEhTMDm0bhVhhUbyXhW5sYwU1HXoKMK2zqwjQ+fGvQ8RlljjX1bHitZWh3xyC7OO6etHFx48emocmQ6h1rLLMGGhZc3D3c9KU+lo6qhUgGxtwvRkXUjRu199JuUEbZRx60Icln7xoGEjU9eFSTM9gvsnrSmx1XPnP0vKt9I4zzPqDyFFUdjdrClbfJGbZVzamhtCDfM0R7TGM5SvjUYwsN2k1NutDFyrnNxmI0tyoTqBmjGq/SH/AErEZU7QfTKbdnJxpooZsy4eAdk8wdctCf0do5YnFmGtxzHhUeLkcOmLYRuvIMNb/C9YcrGwikf1P6JuKfHWpMJi8joRd1A5Gv4Okf1KTJIpP0b3qLaULZmvnGX21/6VDiw90kGQn6xVsymsfEQOy1tTyyaUHAyt6INPpVi/4Og3+OnG7iFvxa82+6v4Iiw7OXTcK4FmX/KN5+NREI6hogO1blpypIHkUTagLmtp1ozgPI5Sxk7ot4DkKnzTrrMxK2v9dEEk9M3KkwaW3WHtNMOrewv30m7N93FY60rxBYY5JHkznUn3VnYXIFzJI3/Nq9L2OqrfvBxZH8q3eJDQ40Xzh+f5vhUcARC05zDs2NhWEiEyDKmZ0fkTyoptJkwxtmBLdkj/AJ5VucEpwuEU3OLl77j8lelTbPxG2MjRSdlTELsn0qb0T5Q4kORu7KOA+6sHsPaOLhkaUncz8x4GsTgMSkvpKyZfVrmuBSYqGOWGeDtLnjIz+F6i2phsoSfRhfUNWEnLsxjhCH3fdWBjnDbvDXkOXpyoO1xYXF1uaMyHIthlF9T5VlZr82ynnR2Zh2PH1nn0q5HEUuHhwqzMvZF1JvXpGIwkm/ftAZbdgUmH/hRMHhwNFSr/APanEXXU2J4U2Ih+UMct9bto2nDyr0z04jEKLZl8OtHETzGRz3iaiZeTFWoIPIUmWWRsbftRkdmo8XgsWm+Ui6g8/Kn2oGkLJ9AW7POrLKcrAtGSeXSmnSVJio7Stx06VnhkMWRcxe17VFEJTO8g1JHP76EK5gx1FhWRWc/m0ySdrP48a3a2O7Yknhdqgimm7AY6nyopGM/rQSG6VHPhQqy8c1uy6nkwpsJ6NHkhLNkt2qim2fBFlRRna3Z99ST4eJJIXyiQFe6ddKaFhbLrl5HpSydktrYW+qs8vdzfzakzMuYLmS1PjYsPZVAy5h2fM1DGMPlUFQ12vm9woyyTiKJ1zDSo0STM7G7HMe7zq8QCldARx+NCOaMFLaCkxCWOExBsy/5M8q3oZXBGt+lW7LWujXOtTPDfPY3PK1uyKmmEllzZe7rYDU0JI1G7PqhvfaB52o4RlCS5s8J8f+dKbFRZ45oAXOntD2fhWCxWdJTJCpJK/VU0CKIvWBQP9EV/AO2QVaE2iPIH91TKbnDEHuDMVb916invlZheS/XpWLuT3lIuLez/AGVhwzh0nTJbmDXpbQDNKBIx4k34U+OxWJXeYjtFfoDjY9KiZISu5Ni/KS/TrwrF4aeGN2WQMMw8OtMGw1ieYH21iIoyy9oMSDwutNid6khByqrL3yavicaWaQ7xwmgYnrzNSRIoXKAllFYbBkxQJCgXTtMfuomXPKRp2z93CsiHX7K3WKALcmHFTUK7TxwlhwkgGZh3wvD661W96DzwxzNH2kUi9jWXiedzoKxAx+NEGSBF7Kkkm5qfD4R3gwQt2oIi0svl0qLa+y8RMzZspaSXtXqHH4Dsx5Qe2e/1vUbSxqRLGCVPjWImhRThx6xRm0A6WoiMAG1gDXpUwVpZmJ15BdBW84a2UDi1SYqfKOzdjw06UU2ZJncjtOV0zeFLj8aFKZsxVjxHjTlAqrIuYZeFR4zZuFKNhtLAd5OfnUOLw00jFbNf6anjS9nXKPfUuIxFowo1oqlo4U0Atx86GGwULSSt7K1FiNsYjLA7mJlXQq/Q9KxGy8BYrG/45T3vDzptuWBhgcI1+d6xMl0LjLOljpkP30MVjcAquq2Fh3teNGfBY6b8Xd0+0U0YVDmIMZY2saR5LRxSGw151NFELi1pCPZUU0skDNm0V79xah3U7b0jRCb2HXwo4k2BA4g6V6RJiN1kXsqalhA0BLXPW3CpmZN4oQR9rk3O1IEnuoYXHGvUkqZVPPhUsrBjaXKxrPG2ra8NLVJiQ+RJpgCinnYa0WsVzHK2v20IZBnscobN41iAyjQ3yX186E7Sqp1GnjypY5nXMxItzK0h3WZyNMo7tZJHByA2txNMXdsvRef5NKd2ArG/e50M5vxPHlRwkoXJILXqXY+Lkvuu0v5S+FZI9Wfsr9vHrWeMZlIsdedYeFdHlkYOxFvEioWb21udL0MZod1iN1mJ7RH7qDPiDu9owuw/SDRviKOCPZ9GleLtk6a8LVvE4NjLG/PtU2PhmKYiO+5zt3uopdmYxGEiXW/teVSR4XMIcT2Tm4q9vvpZopcrJZZFI13fM1PJMWZMNGUgXIbanvX61gske9iiCRBAe+1uPkKviyluIhTujz+lQifRLgA8xasX6M6gbsN2hxrQoDzIBNh5ViUjkDK+R304acfCpcZisQGXDXiwsPEs3tMB9QrPip0w0SjRIj2/e37qgw79yTFAG59m/wDZV4lXQ3sGoFLuDyHH3U3rCW5g1PiA3atlTzNPtDH4VZjimOTNyUUWw1sTh79mEntIvgaWBIpjKeMeTUGjLh8Afyd+wXMfuqbaW2ZczYohjh4z2BbqedMuCw/ZUWyAaGjisTg91HimLhE/kx0qPHYRO2keZV6DmKhMQUSxJu314EV3VfSxvU7wLZAxCCocZsvHPhXyi9jobcSR50YJpYMduhlWQDQH99WxeJaSMmwjGlr+FK87q2LxDBY1XUBTxtSetZFtcLbiR1rDuzDe2IIUcq3QTdNx7X7qOBnI9BxZYxMw7jHitGIbRcDDndtmUEramw6T58PEbKQts3jQw2H0z824DxNYebAetmjQicngzU3rciHkvCtzBC8rceyKxH8JXaCJc7R/fRdQThrmPMeQJ0rBYbEY5cr8VWPtLbxqYy7RxO6jTS9srfk1iJ95Z4yNGGhHhSx5ezIwI14GikdwZezoftqOIJuoY1y5lH30ZF1RhxOt6zBGKoOHU1nQDt6aHlUky6mt1mAyalup6UFtk5gA8+prM8l5fo2tr4Vu59C5uxJ586aGMhomswRRqTTOZrAyZiE5adaZ/SCWJ1za0wDFFvmYAdqt/JhmcBrEN7VSriYvVK11HKpUjyOuIW6M2uXXu0XhnlRV6HlVoBbJybW9C+IVUHsqO1WVZm7Wqm96s8uXr5iiFkS3FtKTFhrTQnOLcSvSo8RHLaQEki/A/Soo6MJMnaFvspMYu7CBrBT9Hgxr0TDYj8Uhyjrm4/fUpu53Km3avmJNOip6/Dus0Rt21yntfVetpRYdyQ8onQBb3v8AZSifMh9K7fgc3Cpf42v43Vm6dFr+Edgozyx942sGtzv1qOGfEmPEwW3Qye0OtQx4a/pGKBXFk97jwqPAx27LtFHr38rHWsDbDv27M8obtNdOFDBxNcXsD086khYF5M66+NIkVhv0aL40upuND1vT4DCzMMNDGBjZRpx1CCkxcCpGnchsPY6++hGyCy9tvIVBazavJ9VZsZCmUe0PvreeiOiNona5eVWJ86w+womBN7Gw4E/2UkGFYbuNQq0oEvLlWXE4VWP0va+NBItq4tIlN8hN6z4Gc4tLapLy8q9GlU4bEc0fS58KaCUZkkGVr869K2O5fCto8J1p5owfR5WzSw+FYjHQS5bxFwfMVbKp9o6cq3Wd1VtDu2tQlw0TT4yRe866R3+iOvjUj4vAzYvFS6WIIt5U2MVd0sfahjdu0PKvR5cEjsgy5+GXxNel4orNNiNWZtR5CgQXMfs/THgalw0vrYpvWaGzoRUuCm7/AAMy/wAoORrMUzMeRFFIFVbixtS4eBSSxy35Ur7Sx28HtrEeHvrEYXZyH+MAbl+Y6ipcLtCJxDkzqmbW/wD1rFDDYpV3kasQo7LWPdFLLuDLKmhB4VHgZDEij1hCX1878a3aYxg4uTZRzFRZEOdSBfqKlznVVyrfkxpxispfRM6m1Sx4HEu+FBs/VT9HyoHgqm1hyq8mIzZeyB1rO9gA2bjppQVmlKyasF6UzQIbNZbNxPlWTcCSeSQAk8QAeFMjQ53JOvQday4aV90vPmDWKhyBgGEjOBog6mrrNFI5Fwyj4+Vb4yNvO5e9NlXtk6x8/P4VAEfsgZRbTQVu8ODfidK3cj5Yx2RTSxguV0F/areSO0embstxoT96Nr5QTrajnyrf6X31nwq5QAb/AJfkKkM0p3n0jQlVPUO3a8KzxHUjdAEeyeVYSCPQkOD4ipJjBvDiEHDioFSHBrpLJljkvZOyNb1HjDPFaTvZI9F66HwrF4fPvsyDdN1HI0YxL6+TEg+8tQyjsxdfaNDNJmZRr5mk2vg/Vz37QHGQ34+dRg5c0ko3u8HA8NfjUuGkBBu7LfgE6D31gsO0WbKsY0/58acSkZbfjB7Jq7gZYipHjrzoMp/EzX91S7Qb8ZcGKH6bHgK9GxU8SSTsZcSVF2ctxF+XSryIN1GOKjh7qxuKuBJJHoCeHICjKgBMcDWzeJAvW8d94ym4vwHkKuptm4jlU2MxItuh8TWM23i2uVuqfnHifhpSiwtx0Nfvq1ca4XrJiIisg4OOK16NtnDz7q9o5mXl41ljxcTMTYIeNSY7A4YJMgzEJ061iNkOZCXtkN728KLZ+VvOnZsH6TiphaCP6PVrUcZjmimxUnwj8BQjTCjKO0Dl4VnP2Uu0tmRev9qML3h5VIiYLeGQ3dG0yN0HhWdkWUW4sdavNCu7OiuG7SnlrzrKza87VkhvmOmlR4zbGJCq/wDJKe0POmxOFfDtDhZASoGU2B59a9L2dhI1suY5ZuPu5GocW8bpI/e1GX3UmIZ2lTMM2fQmnxWAURRxLwv3x0FJj8oELtupDfg3KluRJlyrdedZI4iJJB63X4GvRjz7fDnag0xAWY214GnwUEQkjZrnd8VoQxYNIIxxLfbXqxvGvlOUaedKdp5xE/aUBrU+7YrETkWgGW99AKZs2TJbW/GsRiZMRYZbi30+lFMNhncE961F/R8hOuv2U7iNMQDq9m1YUZILqzD/AET/AG1u5lvlBXhw6WNLiFGaQaX6CvST2245RyFBMOzhZDorcqR1tYHXXhV0B0UqBy99FzxvxJqylrDVehpXnkQZr6n91ZcImUOD2jpw507kXa1jc1u5lsZV7rcxTYOfuuCkUja5QefnSwg3nXsnTXjUv8IDdRYeEMsYNs4JPGv4shA3mXsfna2rEQzq6XOYyvwUjyqFJd5HnYKeVlNSwRsVMTjW/wB9RDGWUNYDKb36VHIsisXJ3Y8aDM14MAtwDpmepdqbLuJ8Oc06rwI6+dQLKw9cyo7dF5mtziGRlDh0JFrgN160uLeK2bVVv3f7aKEFnJDXHLtcaxKnjn10rCz7SmCwbOXsZm78vX3ClGFgmm/Ky5UPvNI02ISFVbNkiGYk+JNSTxp62Z0QuT2jWMma3ZREru8TpXaqDZcNzJMc5HXkKw2AC6xJeQ9XPGhceVafPrV1TNWSZUKnTKRTWwgw+nGOiuJ/jmCIszcTlp5sODudcn9tXjG8l+lyWoMTZTiJBnkf2jflWYutm040VRxJXaG7X8rjTtyPAniaz4mBQ30hpet9LOJPyDo16LqgReQFCOMZmY2AFJtbHKrMhtLhzo6A+1XqYScw0vy8DUsBiyNlzq7Lo3nUbYGxZ1BK+wR0vU9vxtxL+brwqHB7gZkuM3XxqfZmKyjF4XTjxHWpsM3ed9NahxbJpms/gak3u9kEoy3FlJFJkD3hjy6+en1U2GVjluTpWbMzYx9SAOFLHJN2VOi8B/1pcKoy63e/Fq3xhVbG4I8KCykdrtL41JPMwJXiSeI6VaHNHCpsPyq7EI3zi2Z29qgpQJLEd26W0vUQi1VWzsD08aE2HIVVOZlXTs31oPh1KKbXA5ivRY1DB9F11NBZgd4Gy6aVvcDI6gcQTyoSKFzcaEYUMHN7NpY+dIkkLrINOHKt5LhnkBHDKdKaBc6xBicp+qmimlgVLLl8PdW6bERZJBrflRkigZlLezfh58KVnUwo1l7WrVqpLOCMzHn1q0rASRNZ7cD41NPh1X1WHWNfE30qHDIPR13ZvKf5Rudv31hTJvBnkjiS/O/3VhtpCIKRZCB9VST9obxVOvPTjUGDXDZt0oXJ7N7aN51ICN4CdOuakhZFMrnO7cgfH91TRyAdu6nTjyrcYC+9JYFSelQ7N2vEythptbjUdQaVsPhWZSC4aQ5b+4VK+JwkiyTDvJ2rdB1r0vC7LxVpAL3jIu3M1P6VhzCSQVzRA/CkL4yzDqtZt5C31VFBG8UYR8zXbjU2+kjYyMDp4V2kv41fc8+vKo9tYyZmSNwViydOFDTStRb8A3bgOdWW3nVwwv40O7Tek4hAbdrq3havSo8Lu457ldND5DpRChQTrrSCTFRCVje2vZ86DDHYXhrrTOcWlr271cQ3ka7ZsubTWshxIYjQhNaLkknqTSwwRtI7cAKTHY1lOJOo6L1FMcQ2HaMXUW0eiYZt9hW7Alb2fyWpcLiECqUy24Z6yxSr6m6tGeRB5VKuLXtAaPavS9Qt9ehFSYvZuZUkGUHqaiCQs+lzau3bJiOvWllw+KzOy9231VKow7xFUAa551khs2c3tfhQO0IplVR2rDiKO6nxDSIR6tx3r8qlmi3cYBtkLajzpMPlILnKFvy/dRgcA6j3GjEZ+wJLW/fREGGLKibtRbuj/nnSu2AKYdSC2WUXvReGCSDFKOElvWCsbvcqZ1yq1ieH9tbrE9tbmNgehr0SWHfCK7AKdXvS4x0zGZuKjuNyWlibu37anlUQEb5WuzXPAcqtHEVhVfxduJ5AU8Kxdt7XH0P7aWQ33ua4PEeNN6M91ZQ7a8P30shyDOOAXh/bUkiCRImfvFLsW8KLxYN2PAFo+J512MFMEfUjLoKiiTDkAEFu3SxCFY2U8c/LnSmCREdOGY1meaPM7gy6E5lFtPqoRtHISo7PID3VhlkkKx4WQSqCOJrJisRNlupspGhFWYYhtLfjOVXiifN9IyG5revgg7XvdmY0qRwIFTujpTR2ADcbVNi0Hbm43tp5Vewv5Vx/7q9uFZJJowx5XoMZV1rvCuy1Ek8KzT8+XSuzXcNDDw3OJfgq8V/tp8ftaIzQqbIpPZLc7nnQx6unqTl48FoZlvUeJlSbehipZG4m9F5sfiT0FrWojB46c6dnMvOlw2F2u+IxPtqgIy+HnUS7aXEDS8eY166Nlny9pptb+VZF5miuGySYk/yrch4CmxBdjJGczK/16UqRpE6v2b3Fei4VUWWWy5RzHjTbCx8JZkN4JFNvgalSZTMv4wup7YB6jnWWxOcdrNWRbALoKeQJoutZpgGVltU6QAruxvIteNJKs0kMbrrb2G8axL5e9YCsPiJEyoZWw7qw04fbQhxMCS+lswjU8COVLiExMsLsO8DcFvKt/suYYlFa2cdhqX0/DXkwxNlZdffW+3PaZtTbhT7tQZJBcJ0N+VelQYeQRL/dYA7viBV8oYk/jJbXpvRkSRm1ypa9x06VG2Fje4ftIWA94rPLDh0FrH13aPiTQwUsOEhkXtCSMnvVGHxouvfABKMetjVvSXVNDbLz861xc5PUWFLLHG2ZBYXajMcLdy2e7MeNaDQkm3nxoBY0AHCyitIx8KsK4n5tVru13a4f/wAWx51pCoHS1Z1A99Z7V1PIdTQMujdBRL948KiCMQrXFrV6HhfXYluyAo4X++nfeXmckYjE8RGOaRnm3U8qTDYbsKgyqo6VMkuZkQZzY24U/ga9FAl7Dk/kC9DexZ7c708mIl3Q5LfveVYjbmJQOUb1ZPJj/ZWVlUqeooYjDXhLd4RjSotw6TKx9Z2e0vjS42GV3jvcsxtlH30XfNp2riXjUu6ilOUnMynlUDoS8LKO/wAqaaGHK8RvG4PA/uqPGGW08iOrjhwpS4BPChNJhXMZNg9vvppwhO9G6KsNDXorZsjnKcvTpS41lCKzbux5LWMwK6xmQsjHifDxqPIzZ5CB5Uvay4kIArDm9QYiKQ43EplJkA0Qc1vW53mDgHdUZCW+NbvGbckhJOVolULn/wBKjLPEZHbiWY60AmAi08KvFho0I5hRXcr8WK7MYrQf4n1oFmtfQDm3lV4csXS+pP7qzTMZH5kngaOVdR15UBmOahgcBJnxLGy5eV+VfxjEs0keuKkjbRb/AMmvj1NCKBVjjiFgoHCs4Fj9lYzM2u6OlG/tC9Y0GSwyppS7I+T6ek4p+yWQZrHoKOL+UmLeeRrExRt9p/dQiiw6xwqOyq1roPtq6iw6UXw+CfDpbhy8xQw82OnMA0GXl50kTWnEvcvJYgdOlEgTRsFyNE55eFP6P2SE7SH7qEUEMGRdN4zaishxG9a5LacDSpEnE8KfY6Ygbpbkj+2vRlU2vovjUM74CPC7wBUyHQkVudqbEkZLZYty4I8zWEwWJshlOZDbNoumoqR5c+8ic6KOL0mK28pmaQZlizaDzrEbDleJFS5S5AujcNaWDCQ+lSooRgOCkcyawLYnEjFYqadbKmkcXM2H3n/FxiiwcvZbRyLrbrbnReRJ5JDxlMZ/5FKBJ2j1oIji56cTXq4jehs/ZqmXFy9jjwNNhMPafaEmVpZyNIh4f860kUJYq+rXN+31ovnGReFqzX08axGGNjnjI40PatcVjEiw9zi03ea/dFLjdHxMw7Tc/wA0UwWHvczyopMbMOFWfUfMzGTQaqayfi5R3jl+2t00qoX4WN43FGHa8Vgw7My3PlfpQf0i5Vbo975h0NF4c0d9Oyaz2561kw+crJoSo4+FHHruokwo7g4t+caV9VDNfT2akcSvnjlBjW/snjWEw2NmzDEjNDPf/dPjXpfpOkCEr7XaPKnxki3vKbjjWTCx+g4JjbfP+OK+A5VhJoIVcXyzGa7jXgT76xmzhliQZX7I43+6ino4A2fHY2+n1/D9Y4Ff3Qvxr+6F+NX3y1/dC/GrLMpq7yAV/dC/GvVyA1djarPiF+NWjxC/Gs2YWq2/X41ffLVhOprtSqK/uhfjXZmX41YzrWmIX41dXB+a7uBWVsSvxr1U6mrk1YzrXZnX412p1q6yA1YzrWcyi1ZTiV+NeqmU1p+AJF1vyrp1Bopc+VM8jqoQd7oPOn2bseXLCO/Kz5Vt1JpsLsrs7229x8ydp/BB0p4oIu8pJk4ux6mtxIq8Bd+OlHKMqrqpJ9msz3yXuATxoo+q89eJqXCwDKB2lFKkg55ajO4WLMoCX4DrQ4lRQZePAk0LHs87UYYkzsO17q9HxMlzyPKvUSt2uzc03pkKFE0J5it1hsbv0H0k4eHjWYDRrkFeVHkRzFSTRv2FFz4mskq3WQgjwtRhhiyJKcu6U8akwu7yyopL3GtTzsyFyt162FR7MjQ79XD3Hs24GnmxKSje9q78zUmOxIHquHmaJPq47fGpoX1jl07X7qgmmJ3uGwsq4nqbWt++l2liYW30x3srdQetafhY/BY3F4uFMKqFdwwF736g9K/vvtj/AF0f9Sv777Y/10f9SsLsZdq7T3M+FmnY71M11ZAPZ/KNf332x/ro/wCpU2Mh2ttUtDGzgNKltB+ZWKgx+MxcKYaNCNwwFy1+oPSv777Y/wBdH/UrZ/oWLxc0OJLq5ndTY6WtYDxr+BtlS7pVXNNMRcRrQXGw4jGSc5JMQ4J/mkCrYBMRgZeUkc7N9TE1h/kztWVrTzxos0ftxs1sw6Gsx2vte/6aP+pWP+Tz7T2iIMJBHKrCRMxLcb9mmnTa+17qCdZk/qVNjto7Rx8TxYgwgQSKBbKp5qetf332x/ro/wCpWBlwW0toP6XjY8M+9kU2Ug8LKNdKzNtfa/8Aro/6labY2v8A66P+pQ2lgcdLjMCpAlWQduPx04ihiQdLXqeMYtsNs/CnLI6d5m+iKG82bJKfpNipbn4NWbYsuI2fMvdtIZEPmG/fS7CxpKYkYlcNJlPU2uKzPtfa9/00f9SsRiMFtbahmjiZkDyoVzW0v2aw215dp7USSS4kVJUsGBsfZrZmE2VjcXIm0ZNyWnYNla4twA6ms7bX2vf9Mn9SsfgcLtTErsjZ8m4aUuGlkktqo0sLV29mSOepxUv9at5sHET4Cde6N4ZI2882v11LgcaMuIwzmNx4j8AdnTzq72tT77FQ5/og3a1HDYP+K4GL8ZJy/tPhW9OJkn7WgdRx6286G9xEpAFsvCt2jzqtjwkNQKXVVZMiSKLa9DSS4iTK8Z3ZF73vzoWjOYcayohmm/J5HxrC43EkB5VOa3hUcGusgsasECWGUDpWbOSOB04UEIW7i5vx8aMcOu71vXbF2K3bzr0jfBouPjfx61cPmDd3n8aMrKF1tkHM1vLnXrWTCozP91DNhRHNxDIew9egFezK2pHEU8JktkG8APt9bUWwwBjkGYs/M+fKo2xRkRpJM0TjtXTgQaGCyhsTMuVNOC8zUc+0IAci9016S8nYXsRjypwQd2zqp8aUuM0zdfZFKBdrasTyHKooA1oMTAsuI15L1qLCrf0S97p3pSOCp76FxY24dPwsVtLY8GGkOIUB98rHh5EdaG0doxQxzb10tCCF08yal2ps+OF5kdFAlBK6tbkRUTbWgw0bQYCbJuFYcXj43J6UTWKwLYbZgiu8R9W97cPp1tPEAanELFfwVf8A3UsPNlLfC376wmLT/wANi1ZvIgj7SK2ni8o3jYkIW52Ci32mto4vCStFMkXZdTYrWzMVipTJLLhY3dzxY5eNfJfFX4Y5YyOvbQ/d822v1OGpvzG+ysX+ut/w0rE7XwKRPNCUCiUErq4HIjrWzoNpw4FI0xsUo3CsDfhzY9fmm+TrFThf4PGJXTVWzWrH4eTuyYeRT8KueOWpJAO1JipC/nwrD4rZk7QhcZF6Q6m1o/3XtQ//AMk2X/tkf76Q4adJsPLi4ZFeJgytljU8fMU8rcEBaiv0lra3ydka/os2dTfj7J/ZHxrYrsARhseJTp0RvvtWJ2hMexh4mkPuFR4qXWXEYiaSQ9WLmtmYnA4l8PF/CEQxMgNgI/yj0r/CTZf+2R/vramLwkqS4eR1KPG2ZT2Bz/A9G2bscz8Lys1kFelfKTauRW7uFwmhb/SNektAcJswNqy8X/JB5+dLh8JCsUUYsqqOFWVLVeiuoFNh2AKo7p5a03p08aooMZv1XnRw2KmO6TXMgvfzNejxYxVNr8LLWHdMSjgglcpuBUEipqsqkWpd+MgF2bWvUyXHC1dhcw53HGg088USoczXb2afdtLOLcYoyRUkCHJlbPr9dNiJO3D7S31HlRkjUiPgB49aWBXZixtcDhUGLwc6ytCbueo52p4Xw/pGHkj3ve4eIpyexJ7PQ+dRYue+9gIFiuhHT4VNg8HKZcNjI88QGuQniKwMDoCq9ksRwv8AfehhsZLvRAwUMea1FjsmWLEKBw0tzrC4SKfMmpIvwAbSmnkizhm7GnOidoSrHrYX/fUk+dQrG3DkKxu2ZMSFwmBjCm/Bh4+FN8qWhZY8IhTBrbjyzW86Te9/KM3n+FN+bX/3Ev21P+lh/bFf/j3/AGkq1bS2pg9mGPExwSSq/pEp7VuNs1qTEW1xE8jnx1t91YLA/TwU8nweOseAbGNVm/msDWOb/wA6f2FraQ/zX31g9mj5PCUYaBIs/pmXNYWvbJWwlfZXom42hE19/vL3Yfkj5ptsRYe2LxCCOSTOdVHDThU36NvsrF/rrf8ADSn2btODfYeW2ZMxW9jcajWtkSbHwJgaXaEaMd67af6RPzSbfsxxckAw9ydAgN9Knwe6xO/xiGGN1ibIpYcc/ClhHNaxOwtpvuosXLvMPI3dz8CvhRjlRXRxYgi4IptqfJqIK47T4M91vzOnlw8qwlojG2DjkcoRYhrZbH41tLFDjFhZGH82o3+kgNTpmAjnxLxPf/O9of71qFxw1FLs6MnPj5li0+jxP2W99P8AJzasghWV8+FdtFJPFP8AnrTQYiJJY5BlZGFwRTbV+TUXDtSYM/0P3VliTI66MttQfwN7iX7euRB7VfwztzOuC4xp/lPLotLFEoVEFlUchQ+ZRlpoyuQD2mPE1jYxKp3cxPHwvWL2h6S8ODWcxgfurD4fZTMnHfSO1y1LD6HZwNXDnMTSyImeAtp4UiKG46m1ektIup+oUIRl0XMak2d8l4kZIRlkxUv4uM+HU16TtMyY/EyHM8kvdv4Chh8NDGiL7KCt/s2V18etJhjGqSEXYnn4ihEuoOlJIBmkl7zcCnhWSSESRNxUgVPgsOZjC49UzDVB0rCYfERF4nbUDnUcmBmOSa+UN7JHs0mFxzld0bJJ7SEU+d74lRaw5HrSYiJr+qW+nPpW+ynLhXUEHU9Kbdrr3VFqgwIjHqbkkdalOTMH7Jzm9r86UkRvGw3cZY2fzIqDDbjcYWfEZnI7+I/9tYHZEQXdReulToq8PrprfhTfm1/9xL9tT/pYf2xX/wCPf9pKNbQw+L22GwxMkTR7iIXXha+W9bMRBbNAJP52v31hNuJJD6LBhXgZSTnuxvppblWOwR/lsPInxFY39c/oLW0j/mvvrZuOxmyi80+FjkdvSJRdiuvBq+Tx2RgjAZtoxBvWu1xmH0ifm2nsmXEXwmHw0UkceUaMeOvGpv0bfZWL/XW/4aVi9obMxG5xEZjCvlDWu4B0OnOtm/wztUYpRio3Vd0i2N/yQPmn2R6Qxwp2Ys+7J0Dh7XHxrHYWdMytC3uNtDSyN7K1PPs2XApFDMYTv3YG9geSnrUcnykxeEx2ys4itHI7TRX6XUXHhSyIbqwuK2ljYhbNgI3I5Xdrf/rrG7LwbxrNiYjGpkJC/VWHw+IKmSOJVcrwuBU2Jw5ySvFFiQ35Q0v/ALtQznjJGrfVWBwjqMmFwu9Hmza/sivTMBNgEgzFBvnYNp5Kawy/KvF4XHbNmmECtFIzSw6HXVRddKDDgaxcEOiYlVnyjkTx+z8CHG49s2Gw65dz9Nr8/CgqAKBoAOVaWrWrX9WvTma7DFQOhoyGMO41zNrUuy9n4MSY7aiokFhonItUGzo3zmBdW+mx1J+Na6acBRNJBNoZJOzTs3KkweGwxxOLZrrGnSjLtraS4WGVrvh4Tq/gWoYTAYIRRJw00/tomRePKuyN35VNiXxJiZBp2enWgx1sLUmMxkF8Mp0LAhSfOhjcMsm4J1A/fXr8NPEU+kL1BhsAcwQXkPieVYWSGVnVFF3VeFSCEJ2+2jZvbH76hlBz+mDQL7Lj2aW+dAps4I40smF10ubjUGv4STFnDyYlY1OF/wAqv0h8KzwsCYTmCsOJoOnrJN4zEdNaafFC0GEXet+W3s1D6T2I3YKEzewNTRnRMuFw944bc+p+6sVtcoLSvuYj+Qv9tE/H8KX82v8A7iX9qp/0sP7Yr/8AHv8AtJVqmm/hLavazORvY7fsVhMMosIoEQD3Vgfkp6DnOMj3hm3lsne5W17vWivWtt7BHZMGKLKPC+X+jWM2VDIqSYiPKrPwBrBbMeQSNhYEiLDnYV8nMBG92w2IjeQdM0i2+z5ts/qcFTfmN9lYv9db/hpUuyMbJKkM2UkxEBtCDzB6VFtHCY7aEjxYrDhVmkQrrIByUfNL/wCjf/sFYr9C/wBlZfya2rs9m9auL3uX8kqB/Ro7MwuIjhk3qvme9tKiw+a+6QJfyramLje7JFBhn8CMzf06xO1zBvvR1zbvNlze+sJtXc7r0qJZMmbNlvyvWAxIXtTQSIT+aR/WrC/oU+ykUc8An7T1jNntYSYbFNpfXK2t/t+FQYHC4qOB4sQJbuDa1iD9tJHe+UAVO0Wvo8McT+fH7/wHHjXWtNT0WsjxkdATxrlx4irK1MOg1AGtS7VxxyGNWhw6X7o6US1jm4a1r2b8K8RUruBmw5DqelPH1HWsVKW/jZcIFHHLb7KVmG8LcD+6rswY8gOVZOXTpW7wwZmHHpRSHs8QzD2h40IF/lDpW9wjpjsCe+hW4Hu++nOzJkfs+swUptb8w1Ihw75sHfvDgPGpNqYiB3XMZDZc1qaWJI5YrWeO1rDwow3M+zpODX1i8f31tDAooc4SVcbEUP8AOt7qjdVVJJkDmUch49akwszZmTgbd4ciKwsYhCyQ5lke/e6Vj1RiswQkH8mo0m7C5c/DjWFwaT2jxUheX7vdU+0IldYoTusNb25DpUuSEhYIDytyrDRRJvZ5FSOKPq5+7maETzmZz2nc82PH8Jo+or0DY+DwMsOdnvLG5Op8GFHZu1sFgY4HZWJijcNob82NfwrseGCSbcmG0ykixseRHSv71bL/ANVJ/Xoq2y9l2P8AmpP69BRsvZdv0Un9esP8qZ8PhRjcKmREVG3dtfG/tHnWX+DNl2/RSf16fb+EdMJj3cy+pHZueOhrd475Mx4iQcXinMYPusa3Oztgx4F203sku9t5CwpNqNJv8asy4gtJrmcG+tZRszZdv0Un9esRt6LBYA4nFRrE6mN8tl6dqjFLs3ZYVtD6qT+vT4LZGEwcscsm9O+Rib2A5MOlf3q2X/qpP69eh47AbPRN4kvYje91YMPa8KsuzNl2/RSf16PymGDwPpZwvouTdvky5r/Svf302Hn2dsxUkGUkRSf16XD+FDbGw59ziV49HHQjmKEeL+SyTSDi8eIKA+7KftrcbN2LHs9m0Mryb0jy0A+2p48DDhcScTMcRLJiFdmLkDow6VLsnamCwEcE2XMYo3DaG/Nj0qDZmBwOz5IcOgRDJG5a386o4ds4TBxbliymFGB4eLGlw8GztmMiAKLxSf16XbG2YYI5hEIrQqQLAk8yetfwtsGfdTe0vFXHQigmK+SiyyDi0eJKg+7Ka3GztkR7OzaGVn3rDy0AoySMXmkOZ3PEn8Am5APEhC1vhRmxGOdlbhEhy286CpIygeyaO8yuPyRS5QF91qCt2XNZ73PPxqU2XI+Nnj04nThQcR5dOVArIGFu6RWoyt4VLhZ+0ZUIOtGELcqcvwqeOQLnkS1/fV10tzPOtZtU7PZXmaBabcpzsdffSpBPovSmGbn1rfwSBZMOM48aG4mKlx2o340Nr7GVgwOZ0j4e6uyq4d3iMbpbvVJhMyLvO7fSn2lg8TkltdkYdk+F6k2TiOzmbstfukeyakgxYlgBVoyFbgDw91QYfHBpzKLQNGLnT2DUcjB/SNc3SJfoefjQzR2B5+NYl7n1sJTTlUSYlnwcAjAjhTvsLcSfurDhEVDFGQQPaPI1HicZKXeLtJEO6hNJh3G79JlRbn6N9ak27NcRAmLCLyWMaFvfXZOltPw/R8Fg5sVNbNu4Yy7W8hWnyT2r/scn7q/wT2r/ALHJ+6g+1tkYvBqxsGngZAT76aP5PbJlxQXi4sEB/OOlZ5fk7dR0niP9Kjg8bA+HxC96ORcrD3UZNLVm2ZsPHYqO9s8WHd1+IFGfamwMbho14vNhmRfiRSyYL5M7RlicZldMI5DDqDavR8ZgMRBiTbLDJEVc34aGrf8AZbamXr6HJ+6pI8BsfF4mWHSVIoGYofG3DgaabFfJraMUUYLM74RwFHUm1B4PkxtORW1BGEcg/VX+Ce1P9jk/dXb+Su1AP1OT91JPg/k3tGaKQZldMK7KR4G1D+FNkYvBhjZTPAyAn31n2XsPG4qO9s8OGZ1+IFa/JTav+xyfuqRcXBJBNF345FysvuNCTCfJraE8TC6umEdgw6g2pV2lsjFYLPou+gZL/Gni2ZszE4x4++IIS+XztRaf5MbTjQaljhHAH1Us+B+Tu0MRE4urx4V2U++1f4J7V/2OT91IuJ+T20I3lOWMNhXBc8bDTWuz8lNq/wCxyfuoCT5K7VA/U5P3USYsrqbMrDUGtFH4J8qvlseo0NerxUo8zeu3Fp9JTXZcNV0CW6Gg9gGPKsQQpyCeGdsvslhat3ktqeNccpY/GrubZaGlYjkjHeClxGFcpKpuvhWXGbyYINUjGX4mlPoW9tLxzHiDwA516vBw4Ree8bO3wovNtOeQ8AOAHkKzob+Femph2Knjde8Kkw8OGzIzbwMDqgNBhOs0N+8Rw86aHGYCElR2JOnvqcoodY2zEryB4GjhsfvHt3WW311/Dew3KTwtmxAPtA+FM0+VsWljG1rEVuJJ29W3/OtH0eFmyAkvyoxntlaytYJvMx8qV9j4bcRRi2/nFvgtTv6c06YcAtJILXPgKw5k7BU7rUd+sPsqNrjh5ZuP1VFgIRaOJAB5V2Gv5fh+mY/FxYeD0Z1zyuEW9xzNM2ztoYbFBNGMMqvb4U+IxMyRRRjMzu1lUeJrY+x9l7Ywk7TY8B9xiFdlTK1zpUeDwcQjiiXKqisbhMNnz4CXcy3HO19KO2oVC4vZ9nDj2k9oH7aM/PJUZP8Alpv2zWIt/lIv2hWyP1GH9gVsHbUY/wDFx4eTT8q6/f8AH5vlVf8A+ZH7ctbY/UZv2DWAwv8ADuzzOYo03fpSZi1uFr8fmkwuK23gIZ0HajkxKKw06E1sm/8A8qn2Vs8g/wDiv6BrBmTjIXk9xc2+bF5NPScMkp89V/o1sk/+Ti/ZFbIsf5Zvsrbdz7MH9Osb+rv9lbOw+M27s+GVIu0kmJRWHuJpZYnV0YXVlNwRXycF/wD+wP8Awn+ZsNidubPimTRo3xKBh7r1j5c2ZJMTKykG4IzH8L3fNxrUnWtUGlZjHy+FBB2M/A9a2tikIOaaMRyW45RbSg8s7MW4momw9i45NzrSENYdtD3hTOYQY+qnVfMVqqA5B3WreNm0r03ZSOyutzYXsPGv40tsS7EvNK3EdLcqtJDuSe417g0PWrw1zcb0Qi8zXoBxQRL6bzuj91Im18FaORcuZODDremn2Xjni07snrUb40W3uE3RYd0N6vxHhXpP8L5XkFnMcegHjSTYZxihIdLLamjIfMOIsdKbNEsqSKUIP20sMa5hPa1S4jCOcRhmGWaNjZo24ZgajLj8fCGHvqCKbu5gNBRQyrG76WtxqXBhwxnkDk35UuGZhNZLnJ7LVPtV3s0bWX31vMRqWUAA/ursj8N98gOlbWjj4DEj9mtrD/ykn2VsMxjVmYn+Y3zfKf8A9Q+6tq/qsn2V/oVH+nm/bNYj9LF+0K2R+ow/sCniIu0TpOvmjBvu+b5VfrI/blra/wCpTfsGthYhR2mxsH7Y+bbcjjVd3/wlrZf6sn2VgD/5n+ga2bhn7yYWMN52rGpf8TME/wBxT99bPxIXtTQSIT+aR/WrZP6nF+yK2R+mb7K25+bB/TrG/oH+ytmbOWO74qVVb832vqvSxoLBRYVsTZiNdMFctY+2yn7rfH5sftSDYe/wssgZH38YuLDkWvSvAoA/Csa73uNaoR414L8xNNAxYacuVfwdhscGw2G7q5e6T486Kxpex1PSsl9R0oR4oX/K9oVvhJf/ADqcR5ikKxx5t3qyc6KKt+VQRQ9pRGDkbRx5Gt/g5FDA9vTX3ikzAaADeINPeOVZZ7Lpo3eQ+VNYdm9buLEGPMLg2o7PcMzntoyG+vlyoYeUm6i4F6vJ3ToQKXDRoThpeyJG9jwpVldk3JsRb4GnEKSYfGQdtcSAe0PEVLHivxl9fGjKga+GYH3c6jeN3yMVJRh3hUEMF2gFigPs9VqR/DMNL1FHK+ZYhUePxRjGmaJG14daTBxGMzTdnQcTWd7jExG1xQnGMkRlUdki5B6U64g3seJGv4b+VbX/AFofs1tb9Uk+ytg/6f8Aw2+b5Tf+of0a2t+qSfZX+hUf6ab9s1iP0sX7QrZH6jD+wKYA3ymx+b5VfrI/blra/wCpTfsGvk/+uwftj5tu/wD0/wDhLWy/1ZPsrZsEfekxmQeZU0kf0VAr5SKD3do//qQf0awWJC33eJyk9AVNbI/U4v2RWyP0zfZW3PzYP6dY39A/2U2PcXTZ8FluPbf+y/xppXNlQZjWD2vLe+LxckgvxC5TYfC3zTbLxW0ymJi7Lp6PIbHzC2oCUfhZ2NgONZ85KngOtcAgr1dG66DpXZqTEadhCdamxEpu+rN4msWmb28xr0gNlRja3OiovpWZG0reLDlvGL25mpNNaw6k73KvcbRh+bWYXfLxI0lTz61vdf0qD9oVm1UH2ohmVvdypnXqSV6VeGBm3Q5ChFMjFib5rEWNel4dbI5uDbQmhG4t7RpkxS3z9nLULYicSQ3yCXN2h0uK37mzxHsP9LwrCYvCFN4SRJ1r1qhosUu7cedYn5NzoGy3kw7dBSQsykozL8KxExbK27IFhzptq4qMPAj91uDGkZexCXsfOsRtKZlZcDGAg5BrVB2sq2GfyqPHLmZVIDfvp9O1fMfw38q2v+tD9mtrfqkn2VsBzwzN+wfm+U9x/wD2H9GtqeOFcfVWv0Kj/TTftmsR+li/aFbI/UYf2BW1tkniqw4hfetj+yPm+VX6yP25a2v+pTfsGvk/+uwftj5tu/8A0/8AhLWy/wBWT7K+TkC89qRn3DU/NLJhsJDC87ZpWRApc9T1rGFFuYjHJ7gwv9VbI/Uov2RWzH2ds3FYsxysWEELPbTwrbQxuDmw0hSA5JYyje3yNY39Xf7KjxMikSY5zMb/AEeC/UPrrFQ7MwU+JnxPqQkMTOcp7x08L1sT07ZGMwiCUqGmgZATkPUfNtLGJ8nNoYmF5RlkTCuynsjgbUYjA0MkejRuuUr7vws790amjil3g3jGw8KIJV7VolqYZTWt/MVHgEP+ce/1U/IMLa86mRae9iU+qnxEt24aUM0dtL26V2gdV507M3HgKgyNvgii637aHwrO93y8JF0kXzFCaedVvwmTn5ij6JHlPNw1g3uomrrnBPNTxqOWaXOV4r091NhYwcRvu12V7tbkMAYuK9aL78qx8a3TGNg3Zs0d6bA7RF4ItBMp4dL/AL6xOHURloLMh525EHnQmHejYNWG+UOBXdywAHMvNTxqKQtfOrPQSMG8xt7udQx4H1MIUAgaq1bzgiC/5O8FYdmtv8Q53thqxNWzEZhYW5UL33j2SP8AOJoKLnqTxJ/DYeFbUXae0sLhDJiMyiaZUuLeNbSwuE27s+aWXDOqImJRixt0vWD2hhNMRhGWVfdS7qdY8UB6zDObOp+8eNSTBIot4c8jWAzHqaX5O7DlE6u4OJmTVMo1yg86OGX6NJhNo7XwWGmEspKS4hUbvHkTWIwuztr4LEyl4yEixCu3eHIGtl4bE7d2dFLHg4ldHxSAqco0IvUW1oMbh5MFPhhBJOsoKL7+HECrf9o9l/7XH++vlJPj9pYXDx4jEAxNLMqhxnk4X48RW08Lhdu7OlllwkqIiYpCWJU6AXrYk0xCJDi4XdmNgoDjU1/hHsv/AGuP99bZxmClSeGXJkkjbMrerXmK2fhMXtzZ8MseHVXR8SikG3S9bEmj29s1o8LiXlkPpSaDdMBz6kV/hHsv/a4/318pMbtHaWGgixU94pJZVUOM78CeOlq2jgMP8oNmPLNhnVB6WnetpzrZeHxO3dnRSx4SJXR8UgKnLwIvX+Emy/8AbI/31tfGSbbwCwy4bDBJDiUysRnvY3rGQw/KDZru8DgBcWhJNvOtl4fEbd2dFJHg4ldHxSAqcouCL1/hJsv/AGyP99bCkg23gJFhxxeQriUIQbp9TrpX+Emy/wDbI/31/hHsv/bI/wB9bTxUUqyQyTXR1a6kfhdoXHMUiKoax5VmAy1kNr870bc6aSVrIouabFyLcyNcA9OVFcpJUcAeNHKLGx0pmU9h1Nx41caaWoZva6jjUe7I1WxqzctRSzQl8wGljShESKReMg4mixZnJ1Jr3chWVb3JqKPESdnLdaixWCxCEOtymbh76VjhWkXnu+NHG7Olza3ysLHxBozR4r0OFtBu4M4BoT4TbTYlm9nd2Bo/wilsQvZkikNrjwFZ4rJh57RzL7KX4EGpMOhB7RF6lwWPBjE8F4GY6P1FdhyFXsjyqTFancp2emvWo4+wFnGVfyDz91Q7GknG4A30o6nlQheMRZFLC50J5U6F8/Z1y612ld4oz6r6P51ZSyk8ez/3GaaMXrOkQvW7tpWZowDWY61lgjAqxrPLEL12IhWdohW53K2rPuhWRohWdYhetw6DLWfdCt1EgArO8QvWXdCs+6FbtoRariIVcxCr7oVk3Iq4iFXMQr8UKsIhV90KuIhWSBQB+E1ulbvJJfjxrkFQcOtZWA8K7IuK9B7QknYhvBBStK2vG1ZwcmtzQl4BjqaVB76jzaoONK2cIlJk4AXPgKYa68K0oqozHn4UGxMlx0WssUN1rtHspqaEcbAGPtJbX3VlxmCL5O1l4igrbOjhYDjEdb00E8MTb3gxHCpcds7EZzA3rYGPEeFCbDSNhxxZk9k+IoYbHOGxH8liEPGpsHjHxG+PdUA+s8aYnRhoQetbuSdzGvjW5kXKtY1PRjlf2+lStPGBZSWZjpblajtLLfetlBk1uKmxOJJ9S2W99PhT4ZH3Gz9W7uXf2+6jBGVWMtYH2VpbcCp/6n/FpohIsjNez35+FDMnaPTW5pZZR6xjwPs1fprUkyEmPuoPCo8yMJAtvOgV5C5NLmIHCrk3OtR2juq/WaMuMft9Aa30TsEkFtetBBbXTP0qYYrMyqQAedYiCHhYEXq5Arsx0zxRs5d7HKePupZ44kw+Xj6w6+6ln9KQu3Z0uAKkmxuGiaSVbKEuD5+dZnR90dVNuVNoMkosRX8LYLtI2skXDOPCo8XsXDXljkDsOB09mvTkxZjxaaZeDr+TRJv2uPjRmTKJYFuGHtdfOluTe9SwE2zHtnwoeiOytIMuVeBFQRC8RiQX7NsrdTUsmMmthAw9WG/GHqalML5The4MveFPNus4gG9Yda3rplLi9vo/4uGuWld27bGwAreS2bkB0NNlNppewvmaLW169KVhqVp3GqjlW/CcbadKVUAzJerNPYnkONRRRwkJI1iTxtSpEgurA3petTdQwNKDpvItaItfpQvbhT4vZ6TRzIdRcWPgRW4mw7YWdhqX5+VRRIACnXnRDt6we1aoxM4ePyvRxODkMBOpuvYFNhFxZKI3d4qa9JwH8Vx6C8iX7Mo6+dekbpLsLE9T40jMRnj5da9J9EO5kW0yvbXxFfxaI5GN1zHgtSPPYrbnVpEGSFdMvM00WEzGK3rW4X8KETxiMsuhv9lT7zEhxJpYcQeVCJJcu+7B62500Qa+6bK5J/xcWuFysffTYmR1BXuDpWdmRVbUdqlwquMsHZDE95uZq9yTzrOWA8K07wJv40OJF+Va9noB0ppsmpPE1cd7iTQQNrmHCuBYDhep1vp2TasDKOd1r6NxrXeN/KhiI8TNg25WUW/trdyYnB4lOADx5W+IoQ7oYj2snGmKYdjKzfi+Fqkw8sfrV9lvZpw+LWOC3AR94VdcQZHTQARhaMEwyHkQayhbg8RS5GPa0HhSRy3e51JN6yr3HOn5JpjvCt24VYIu9mPZJ5Ct0qeJPWgyqq5iTWV41vaw7NK3as5KqA2opsDnNj283X/F0sb3sJTQLHLarLa3jQPQ0dwh0rMRc/lGg5vroaAfkaRhpet4y2BHCskS+JNHteNBixzeJ5VKOq6VhJAtgstAs178a7KU0irpfgOVEtMUaPrSth8Nc5LE2oR4wCPLpdf30mKwknpCr9LVifdyrNFMizHvIR3azwz5iNSi86h30ATLe1hxpbroOVekIe1xPjRaRsth2RTpfWmeRgPM1v2cgvbKOgokuTbhW7P4xWvfwqGyhLDKbUv0st1vpSMz9v6Q50P8Wy4cYcb2Nu/S71gSOyLCwFBcvGs8x8heleLKoU8bUpPfVtbUO13hcU/WrvrZhQX2FQE+PhR00HCpgBpqOFKvtHrSflaXreG3YINqR1GpAJprtlopJg5YsRfVkJFHckyIw4nQ0EHG+ooySrns3t863SnJ+TfS/lXrcP6OT3ZOFB8NjBIvLOLUiYzslRZddKs/TQihhJlAIPxqM5svEeWtH2rm2akUtq1ZMmoHG9LuZN9Ep1TnWTCSpvlW1n5eFqVN2j2a91arlWyQJlU56Uzx+jW4dnvUhvfsj/FsxHtMPsp42Gt7+6lMMXAfGkOW3iauh7LDhTa9090UrKwBtRQgnPpUinhex+NJJK5Iy3tV/wAWDoKyKxa40FFOhsdKzBu6akjzdtxeoN63BR2eYrTSpU74vqS2tFMP2rcQ3s++s+8YyZrHMLfXW9hxYYdG1vVsVAI5R1OnurdN2jfjX8YkzMONZk4dK3cfPlXavcaVDy40vSvKrZQDbnWXKpZiAKEtrtbVvn7Sg+dDy/xb3dCM1M6oL5b0GT/pXYsGrLJLZvtp93YjnallXSx08aDlCO1qKZLXV7m1Rux0HCs4Og5nnRN7selMTftcqyItvGge8w9o1e9q50Y1dyWNrmrLunSRbk0I5Y0yXub0ZEikivqN22l63XpMM2c2KkWNNv8AClUU2FzwpZLlmbxq68vClvoKvDw5nkaiynuGxFA8uNA31OtXdj0pUMlhfU3pGRrgaE3/AAF/xaLX7cdqy3tZcpvRUNwq5N1+2gN3fzpihHaGvhWRSRY8qk7QFz7VHfXktcC1ZY475eNdpiB0o5+1et5k1Pz8q4CpZJo92ZOFxwpInkiaBmF5L8KkyRoSzaEGt6kKhbDiKGWK2YXvajPBIpCrdg50r1Zk7fLJYDyosMwtzPOu3H2uoruKoFCRP9K9BeJatASIxc1cAaHhW8YnJGethSRnPlt2e12fwB/i2L8yiRxPWmUMAF4mihcac+tWa+nOju+fGvUSZNeVetl7uprm2XU+NHd21JFdmtNT1+bR6vmHwFd4fCu8OFSb7NnPZ72WijZSOKlRxPSt5Ju1V27KgVFPbcoV5/uobpycoGXecDVpHVrjtKO4v76jOS54XbnRRhYH6jQz0MuunC/CsuQWUcDQgXs5daeXPx4+NSerq2gULciooVHYXn1/7jjXGuNca41xriK41x+bU1+MFaVxrjXEVxriK4iuNasK0cfPxFcRXGtTX4wVofn1cVow/wC4wo6p99Bl0t050zhbG5JJoes1Otd3UUQosaYSk2vQYNmTh5Uq5vjWRLW6CrVdmsKseH51ZnRo1vxJ+6jLE7Pl0tXA/wA6va4fSr0maLMb9letGAjLITey+wK3FgHTU9TUE0slrpzoQwOOFs1ZsP2nA560A7k2q3HSgrJfLrQmW3a5DlRWTgeJqRo0sL6UIGBve+lJHLHuhM2tzyq0Lk3FgBzpJpVIZv5o8vwD87y/RFR7S2XtHZywTarnke/vstRSbWxGFm9IbIm4ZmN/eorOm0tlgH/Oyf1Kwezdo4jCyTY85YjE7EXuBrcDrWYbS2XbpvZP6lY7YUGMwIxOzwhlZpHynMLi3Zr++uy/9bJ/UrEbTxuP2c8WGQyMEke9h07NYfaWD2hs5IsTGsqB5HvYi+vYqF9u4rCSrOSq7l2P2gV6RhJVwOBvYTyC5f8ANXnWcfLA3/U//fQG2FWfCsbLiY+77+lTYrYeLwcUUMu6O+dgb2B5KetT7Ux+P2e8OHXMwjkct9a0mIh2jsxUkUMLyyf1Kh2O+P2fv8RC8ytvHy2UqD7P5Vf312X/AK2T+pX99dl/62T+pUBx8mGxTYqXcxJh2ZmLe9RW/wBo7cjwDNrukj3pHnqKMmE+VSTSDgsmHKA+/Mfso7H25DusQuo1uHHUeFYfB4VlEuKkWFC3C7G2tXXaeyx/9WT+pX99dl/62T+pU21NpY7Z8kEC5mEcjlvrWt/g5EweBvbfye1+aOf1VmHywN/1P/30g2vlxGEdsq4mPh7+lCVDoaTZuzIWnxcxypGvGt7j/lJHhZD/ACcUJkA99xW/2btqPaDLqYnj3RPlqRf4U+FxcbRYiI5XjbQg/h4SccgQa71xRcnMnCw60Quv3VmV8tE5QT0PKpASfCrKPM0FaxccWrsafNnnYRrx15jwq8MS2/yknPyFL6SsjhvabTTwowTaj9petXAGVuGlcKOImWWOI39FjNtTTPPMyzSrdjoafEb4NbU3XUioYwj9hLHx8qUbtVvRWGRso04UEYN1ta1HjYG1a0yxvmWrqNOdPblxrkAutYeUymfdm+Uit7iw15W7UarwFQxQwuvS/wCAfnmH5NRxf5KaZf8AfJ++vk+v0tqxR/H5vkpp2fSHv5jKw/Z+b5UTIbjOifzbr91PMwJCKWNqx2Awuz9pK2IgaNWeNMoJ69utkfqUX7IrYuFuRvsVu9PHSo8PCgRI1Cqo5CsV8nt0m6gwqTh/azE1i8DMOzNEy+WnGsaT/wDOH9ha2n+i++sH+gT7K2XtHGwzyxnCYiPLCoLXLJ1I6VNiMBBiYlgfdsJ1AN7eBNYjaeJSRosMhkYIO1bwrBwYTB4tHwSyYkb9FA4ZdLMfpVJNa+7Qtaodr4iBIXlZwVTho1q2RjUHrFnMV/ySL/dWztpZHdcLPFM4XiQrA6U2ycJg8dFMkZlJmRQLAjox61esR8ncNg9oRzYpxhg7xplBzW+lUWEw6BI4UCKo5AVivk9uU3cGFSfPzzE8KxeBxAukkR9x5GgzHuitrbRkS+5CQxt0vct9grH7RwTBZ4ISyEi9jWz9oYi29xGGjke3UjWsFi4uz6bCRJ4lTx+v6vw8Pfo1ak5gaNnNyb1kFzfjW8lJX6I6Vlv3TfNVuyubW7G16Kx3KjS9q0+Yl+8wtmtqKX0xQy90+F+dGPaESzKdO7mI6WpEnRVKdkEayHzqN51ESRjKM3fpYEGi8zzomd24aZTXERrA1014tUMs7DPG2VkHWik8UkgYZSsY4e+kiGzpY7aLpUKQm+a4DMOFJCwCEm5v7VZxOdF1tyrzN6zMnZOlF17K2At1rMUF+eWnF7VaGPM1tKbe6yjUmi0h4aVFvTdidD4fgHX55F8K2ph/o40t8VH7q2MT/I7RST/cb5tgzf5DESt//wAmq9fKDEqbiV84PW7tUkObLvFK36Vido/w96SsWUbv0XJe7Accx61sj9Ti/ZFfJwddoL9o+bGYv+D/AEvfYSJMu9yW+o0Y/wDs1bMLf3b/AOysaP8Azp/YWsTsj0ncekLl3mTNb3VDhc+fcxqma1r2FbHDC/q5vtWtqBR/4z+iK2p+rP8AZWAxswCw4mM4Zn5Le1vrAqx1Bpp/kXtvHYaG5c7PTFMiDru7H6qEe19p46aWBvxWKlZsjeTcDWVluLVOEW38Sk/aSj5VhyBqdpr/AMT5tp/+nxfbT/mmm8q2w3P0kfZW1f0BrZH6lF+yK2H+ZL9q0PwsKUDaFr2pSISc/dPWgdzZQbVvcRDkTzrM8loxr51mFsoriepPWjlGlcdel6/Fn4ir7tviK3iDtJo3WguJnyhBl7I9YRRGHgK8iSONdpZCfEVezfCtdPdW6E2YNqVRefnWbK7NzHICt8ZM1lz3q+80XwqFkRY4+KF/3UGmffyDx4eVSWCr2eVA2q9s3hW7PC9NbW+gpyvxpZI+NtalLwq7am5qWN9OegrCNm1Z9Bb8A+XzsPCtt4csbEROB/OrDn/Jy5vqNYFCfx+I3f8AusfurCyf5NmP+6anmPsRs31VtH9DF9pqSbLmyKWt1rE4D/s/6MkuU730nPazA8Mo6Vsj9Ti/ZFfJv/1BPtHzbS2O0/8AG3CTrHlPcygXvw40/wCaaxn64f2FrE7X9G3/AKOubd58t/fUOKyZN9Gr5b3tcVsb9HN9q1tX9c/oitqfqz/ZUWBiwM2KmKXyRRl2t5Chgtq/JvbGK2eODnCSbyEfDUVHtDZ2IWaCUXVlrBfKLCx5Zd6IJyvtKeBP/POlfqKn/UpP2ko+VYZv/wDaL/xfm2n/AOnxfbT/AJpp/Ktr/rQ/Zrav6A1sj9Si/ZFbD/Ml+1aH4URI9oj6qj4DcmlUm9jf30Abm3M1dUUgcKETKVVOIPdrwHKuxYmvY99WCx/Cu5Hpw0rs5VFaxq3jX4hPhQIwy6V/c4+NfiTw+lRymyE+tHTxHhV1a4YWPjU+FxObdvmETfdTY6dS7E2FKigjKp+us6Kkkp5X0qRZbhvmVFAFxRQ04I7XKsl+wedZY3VdPapkxBZSB2VFMptwvWA7dzf/ALjEw37E2EYkeIZbff8AN8mlvq20la1+VspP+/8ANtU9cLIvxFq2iP8AMRfaaliS2Z0Ki9TLLjtlmGNC5tJJew/0K2R+pxfsitgzyGyR40Ox8BagRU+1zhn9EbZwj3tuzmzDT6qk/NNYz9cP7C1tP9H99YP9An2Vsb9HN/Rrav65/RFbU/Vn+ysEHawmwrovnofuqRF4shAqbD7Ww0kDNimZI34hbAfaDSpm1fExBfHWowfo1P8AqUn7SUfKlxT9yHaGdj4CSgRzrH7RbDuMNJgYlEluyWvwqeeRwqxxsxJ5aVrzFbawZBDB0k+Nx91bVCKSfRzwrZUMqlXTBxBgeXZrZECkFoonZh0BIt9hofhR7tSzCXgB4V6RJGuDw4Grz6fVRXDTNLbgSLVrr81lFq1+e34HrX16DiatAN2v11HFMxbNfjQY4SO9ulHD6Ruo719abDYsFor2DipJmktAhJVeZqEOB2iamKYdsrPYNl6VlmhkBPPLT9tjc8/mEkyJ2B/KGlY4kKjkXcDgKdcPtJ5vDL9tARi1B360c65W4i3GlacBsq5R5VBKxJCtp4VxHzqGYC/Dx/Ag260EksKqySrGLtYjlqOdqt/BG2P9TH/XrA47ZWDxcHoIYjfoAcxIPInpWSTZG18w42iT+vU2x9nbP2lDLOU7UqKq2DAngxrFYnG4PFzLiI0VdwoNrX6kda/vRtj/AFMf9esRg4tk7WDTRMgLRJbUfn1gdmYnZW1Gkw2HSJikSWJAtp2qwsOBwONh3Dljv0UcR4E0myvlNFMu4GVMUqlwwH0ud6kfZUkuOxNvVxCB018SwGlbp9j7V3jLY+qS1/59TYLaOzsfK80+9BgjUi2UDmw6VjNk4PZe00kxCZVMkSBf2qhwsmyNrExRqmkSch+fWBxWCweLhXCpIG36AXvboT0rGQ47AY6b0ifeqYEUi1gObCsXsnC7L2msmJiaNTJEgUE9e1WEx+AOXFYQh0rJtyGfZ86971bSIfIrrRMW0JZm+gmGkufiKgdsI2G2fhmzxo/eZvpH91BByFSbbxOGxE0TYdorQKCbkqeZHSt2uyNr3P8AmY/69YhZEI37s4v4ml2T8pYJ2ji7MeLQZuz+WOPvr++z36eizf1aOyNjYWaLByH108gylx0A6UsCjgKXb2yUzkdmWLlIvSg2MnxGDk5xyYdyR/NBFE7Pknx0vsxxwOv1sBUu39qi0suipyReQ/DOJePPyUeNetk05KOArve41rw5g8vmvyrSNz7qtka/urMYz8RX4pq7j/CrHN/Nrc4RDm5uRwreYrHxhjx5muziXNRYoyZo1428qteUafQqTFKC5BsGXgffQxOPXLGeCX1qeXCOyhLervyqOewDkWHVmqJHIBAudedbwyhrVKYr5b1uTyNqylibLxqNb6310rs+0daFlNra14DWrsRqKVieFEMP7a3rTZel2tTK2KkdzwyNwr1MzIPE3rCSYid3O89o/gWdQa/EL8KssYFXMC/CrpEBXbjBr+51+FaQL8K1gX4V6uMCvWxA1dMOvwq+5X4V2oga7MK1cwL8K9XGBXrIwaukKirW0r1sCn3VmXDL8KtGtvm9YgNXEC/CrCrSxg1m9HX4VaKML81mFXfDrV48OvwqwH4Rc8FFzW7hjkGHv3sveNXW9/H5uPzXIr8WPhXAfCtUFh4V+LFaqNa1JyjlfjVoWdR51d5j7xWrRkDX8XX8l/NrsqgHhQx+1j2v5LDjup51k+FY+WSS2QWyihicRM5WHSNeQ8avxBPeZqyRakeFTWb1m8OooX40VzHyqFpWufsrfd4DjTG/EcKy0b2HiTVjNn8FFZYolHidTV5HJ+fDP0lX7f8AEfD5uNaCtEb4V+KNNNN2EXUkmvxpP+jXdkPurLDEwTmCeNXbRR3VHAUfwONd6rAj4/MTes9XNcKtam5V51ZOlHcS+kR/RbvfGsmKSTD6a5x99YsYaeMiaIWA60IgCTI1vKkQ2uDRvU+67u8alDvlBPSjMmI3jHituFR2UixqSN5EUtawJrKMzV6lQnjzq7MT5/gepRVvXnUb9GB+ulPUD/8Ai94VxrWVP51ERuGtxsa7hppphkRBck8qMuEkzoDYmjMbIg5sfrrlWrU8ym5XgKsixcelbuEtflu1vXfmjU+07ZaDbR2lNO30Q1lrJDGqitNa0Wu9Ttc9mRPtrOetdK42pmZju49XcjQeA8absZVvoPm71Id5z5V36yA13jVgzfGvWsT1NCKM8K0I+FW7Pwq7IL1+Lru13TWQcak3RG8uLXpDDhlGIzKoZRxqwAzIbCr+NO3RSaLdSTReXs5QeFAJfeHjelsMpOl67RJP4eU0avUEg9qNT9X4HEV+NX+dXbxMS+bCrDHQkk5R2uJpo1a7JbMOl+FM3Jbg+6o5XnXLMwjQjXMxr0TXeZN57r1JHlbNHGJD5H/pTRDAzHL4illTCliRfLm4UcQcKF6AG9SQnBwKyedYaY7i8p7SheVB4ZBlkGZTajfENp0oq87nL3hSosjL2vZatZpD5saSRmtZhrWIdWVgctiPmxP5v3035cpFJGeHH4UupBQXFjzoGpnlDFdB2TrShI2Lr4VEqIqswzE2412nPzdp1XzNEyY+HTkHufhXqMOSOrGrT4XsdVNHArhWSNje7H5jEY3zDiRXYzj3CuxI3wrip91a3rtIx/0qy5CPNvmu717Z91byRDmPCsqLcngBX9ysa9Vgzc+FCLEfjND7j83dPwqw1rVXGnOjh73zG2bpTZuMk330u6W6xnXzqWeY6ySXrtMBbWpIMOwDyKQCaBxW2BG9uSdkVeHHRTovTQ/CmMchZh+TQV2BC8NKixSe2Nfw71cVmHOt3Bj5FXpWu05vjUuLmmd5skpzk616YZcY0A0MmZstPjMRPlCpnCb0ljSYs7Sk9JGUyi/ZtzAra8Qw4dcPglePeHNZiDrWxVyAGGbDsdOv/WpZh/K5AfdUrbKxe7xGBkkzKDx01B91fJ6P/wA0XPuua9LkFvU5T/OracgOqYNP6VGUjtG9RlkIGQi550B7Iv8AGs8gK3TmO9WGOKjyI49UtqGHltnh1XXlRbrTOfaFrUAfZax+bOy5gp1HWsTk9ph7qyuuvhU9mHIVF4uT9dNmlL8ePLwq/h838aBMZYDSgI8McgHQUyYbCwBQdCelJiJMcYc44Igq0m3MYR52r1u0Z2bxrdwMZGdsuYirAaryv816ClsiHUtWeSBpHPFi1OMIpVjw1rc+lSDEX7uW+lFsXjN2nILqTWGwxmxGR4mZhn1zCs0m+/0pq/8Ag2Z8SXAsHLaVvXgZV62qbGYyMH1tteVqMseHjuwy6rypsZglLRjvJzX+yg2KxIM7DM1h3dOFCYOxzrbVelbqEXIF+7QwanLnaNL9NKlxGFJEkMqxm/MW402HxEslsuYZayx4pmxF/wAWeQrTpRnkYqin4nwpCZTEYyCedQ4ZITmz5ib8aX8407PI4XD+rRepqGJYVzczfjSyO8IRY815DzNSmVwSwJXle1Lh0Yd3t+dBcbM6QfkUIVwqOmWwN9fjUuFvcKeyeo/DyngaK/PMf81NUeHtqIFk9971s3dSFdn3QSgHvNWLMLBdntOhJZuITkBW0N0b4qaALKL+zypYyOzGY8vuo/kS5T8ax+3nxXqJkkMiHryrZk+KxccZiEsgBPOjh9zLLj5VKndpoOlbT2jtLZ7YfNEiKh9oD/rTSpDkLnRAOAoQnAwhI1ZRPI3DyFR4ibCpJIJZNWHQ1HNjGZN2oSyGwtWDhggGTDYcsoA+yjiiGj3ZyhfpDnRjrxNRW4NYH5n8qM8RzF5jf3UzEnlpTEAd+sL2rMylr++lWFc7Hsk3+utyly5ACigvQVCkV8zy8ugFfxFkMunBdfGj+UaWJW0UWtakkbNdlvxp5Mz9lSeNKRrY3reLMt+YvWcVmXnUTvozCsonGnGrpKCOdjX4km/MV2cO3xobTVD+LyFL/XSSrO0CouXKKjn9KaS0i6W8aU+H9I1mw0IkkaR2yk8daz34aMDxXzFAySZIx2hpxpSJ2tIcvdoBJiFTsnTnRtIWv1pfCcfUK2jmPtxP9oppMC2RiuXN4UZZXZ2bUk8691A8FHAdKMObUmlXdpGBztwoRYPJOsmqyI2o91ZplZVka5NAYeUFvGkwswMsnM1M+MWMMsO7j63oTYuMyRXvkvxpJ8PstYV4aNxrPLIEhjHeNemQKwVu6Tz/AO4v8azfNIo9qOQUcL7Howj99q2Vs8yAYY5XIt7XCsVJiJV3U8yJhl8W41tY4zFxRLlhW7HwNY0PnxEGYDDBB8axD7N2Xkimm3weQd33mpIcdtB5UZiTGrdkmrW4cqVBBE0Y6LY/GlwAVUGKdUv0o4bZkuaSIgM51Zjzp4jNcsxslqOEj2lLCHNwBwvT4AYhd2DYsF1PvqA4iZpJokkVifsrDzSyssuIBew5ryq6OWYcS1eVa8WIYeHzN5U+CwxF42zMPOs8mUAczXo+FxAkfeZjUGDEEjtGtvCuzhE97VpBEK/jOFDJ+TSblgx5qw1FGI4aPUclpDGG3XHXlXGoD/mxWJkOlkNcrmt5hzZuamjkNvCkiHttYVGvJQAaZvR5n3i2uKsA6/kmlFreHzafMPz1+2gFFgq/fWCHVM3xNDERKwxKfjchyq46NUccLwRgm2VYuAqbDYnDwtuW7PIkdatF2W5odD8zfp3rHr1w0bf71X+fd8WvWaQcda7XdGprJEMqrwq7Gsy8etL1NZpJATfW3zI7wy+h834CpDiV3uFwqeqU90t1pJBEiNAA2gotA11Ov4dutWq3Sk3rhU7RYnkL1iLzNPgRGFiEY4tzqPGbO2TiFEaBF0++oBtTaCRJB3NbkeOnOt9tPFy4luJLNlFXwOEha2l0XN9dehwKYo79rXjVzVyvzZMRHmHEG+qmp5cLh5HUG1/7aeNuw0Zy1HLnUBzog412GtloRDvbhmPmxFYPF+ntG0SpCFA4aa1vsVMzLN2TfkOVFDwrXppQpvKt9C5zZrHyr10hKLoqDh767Zv4CulWFca71B4zYjmKyyn1i8aM8d+yRfyqcYhmOSJm8qwztp6vW9TYHWcupXs8vfWutZXhFZ4r6cjSyv7PaqPnHJ3iaz4bEdgct5aiZPWPGOtDEQnh3h9H5hQNf6S/bWa/sffWDXKTlgXT3VJtXH+riBIji6+NZ0A6C/Sv4zEhzaVGowTPA5yx2FzbzoGsViT7BmYefKmgdi7egNmJ+kGq3zkNxvpQif3UaOWrPrV63fCQVuFFyDrUbyQ3APBhXo0OL9cFtuwuWjHORmOnxqXD3/kj/wBz4is1R4Wa+7lDK3leu7hI2HM9pqyYPDyTW4eyKth1SAfkjX400+O2g7EexfjUJw75i65pPBqLX1/BggisskPZcD7axElzlNpR76WaQBETQWrINN4wWm/yZxQX/RX/AKVDiWOk7Mw1pUB46moZie3H2H86jw6fjJmHuW9Cj5UbXJYBteV672UVrWZtPCulamrvKo99erkVvI0syHh9ddpQ6uuoNYhIoEhHob3yVs3CoxD4lLt+aKvXWtdPmyYmBXPFiavhYN3Cui61kSYr7+NXxUuQy6C9YnDtrHJESaOS+U/VRRGuAbUKHmPtp0B5Ef71RR/RjUfVQROXHy+bx5edXlObW48KvXa7plJb41DmbWeHFXpNoPHZCcvn4/N7qaMxRo99chq9yfPlVqbxo1ala/hUmPFvSHI1P3UjWJzGy3pEhUTyDsARisuMSWTdNbJfTNU2GnhyNiI/Vt0FcdaMka9kc6tkJNawNRDCx/A8K869B2d6Q0KclNlFPFO3bRrN51pXaX4Va9Ll5lvm4/gQi/Zlbdt91QTQ4YlchRyOVYmGbDWlRsw/KtSzeh5EQ3Y+176lnJ7hf42oK7MTcnXkKuTamgnbLDKvwPKjN+Vp5UjdQKIpiTqNPmz315Vc8q1N26VYHIvQVrrV0JU1lxCX8RXo7Po3dqWNo7ykWN+lQhnJWJMq386412ZTWjVGGGhamZDbMLVfkKuunQ1hJXkmeSbsrm4e6kWFAuRMug40JpmygtlvW8ibNz+ZRccRUsf+fKD+dV+lXPE6mr52Hka7xOml+VW66ipD0U/ZUkm5EhcZdTwqLaLLkSMtkA9oEWqTDnmNPA0yMNQbV7qeRyeybnxq3Wr1c1pxPziB3JVdaj42S/Cs8UIVlJFzTyPNGzs2bypMPC34sm+Wt9Mvq1PDrQBsBa9q7HZArtrcVdlsfpVu7Zg3dPWrT4eRPMV6tCa9Y1qyA8udGDCYh44m7wHE0JhezcfmuptXANUSa95uPzafgCVTqjBh7q3Pob3/ADqIEQW30tRUgnAySBkflfyowk5ka51ObWpcU4F5D9Vdi1ZjVqiP5I+aQeNaVbn9lWXnwq/Emr5BWmHvRWaK1er5i4ribX1pdpTPJnC5Dl4FuV600Arj8wfodajs3DShhCtsozG1ZfZ61iNnSJm3sV0bmrChDjYyBhLsvQk9K6XoRTnMBqKtmNgaIV8m97p6XrDyJjnJMgzAnjQj6463+9QPKtWvS5LcOdMba0CYmW2tYmTpE/2VOZ83qwCtjQyFZMN3QDxBrO6ZSdbV6Qg7Ev21p0qRMnebjWnuoEVc1vDVh8xVdb8aCkHN0p4sOwUMb6iss2JcjpSoupOvlUcYFHpwFMb93QVp0vQpVmW+7YMPCs7KCLX1qQoAFzG1MyDUVvrkvz/cK3WtudFAultK1uvQ1ZxWhrD+JY/hHyrfekZXt3bVIoYaCsxOg5VgIGTtPAZD5tVgoWwArh88P5tGm+YsaLNVo73FbtmuaEji16Je5v0oPhZCRzFquONeiqxtIpNvEfMKDdDWQ8G0qNX5NRk0vw91XiNRYmJ8jq3EV/GApa3eWgoa/Wn86bILnjUTzMEBOl+ZqAtGNHABpIumNc/AGiK18jViGHuonxrJ7K6nzrGnpA32Viir2sVqzXOWaP30Ra1janitrxXzoqeVSBfea161lNWq1BIxc/ZW7U3P0qVL8eNd4e6jbhf5mxbDzpyp17oqw4BaYCklPDnV/OgTzFqkv7IpZ4ha5swpWbnrRaEndvpmIo29rU0EHWtzbgKZcuYLxPSroawp52b7fwvdSPbjUm+0BS1FTrc8TW9jvu0yovkBRN+dcRRsfmg/MHzHxFDoK3Y4Dj83So1juWJ5VFK5cpwNze1ZKt82HnI4cadIz2W7a+RrvU2lXVTrS3J40wck2NKtEpxFRvv8mQBcvI16U62zHSj50y9RWGlXhGcprAqZSQJVp0+jJK/1Va9W5HUDx+bscX+qrVjj/mrVOJ0c7xr3WsRuC3qyjEEeNSqBZAdPKuPlTOvta068gbn57/MUii7Z4mszUPDjTPlr31oNb1BhE0Zxman/ACbCiRTZvh4UFGutr0PFaX86nivxpoV48q3bqcy6CgjqAg7VqEScTRnkFgOFERcW1J+iOtblV7C9eZrsdknnUEEi9pVb7as6/NrergGrUvjUMVuFZrfNlZbioMkYXOLn8CDytVq93zHxNbwNY1xoSuL5KkhK94V6u9Z8S5C9BTx9GIpfKoJ76x+qP3Vq1WvWtLprxprda8KsefzJfhc5fL5tehpoJ3PbBA86jxmJweI3scuhsbcax35Ed/jauIoP9Gs4n7PiOVGV+fD5sX45R9dO5+lWPseMN7eRrJyeNGH82rVe/KpGFrKdbmvGlgiXM7nKBXr8g0BFpFNweljrw/AGnGmVBXdoL1NLI/BKN/bNWIsaWaM6ish0zfVW7J4C1AflUR4mjXaUdgfXTwg3awajM+tqXCQ6nn4UuGQHK/GXq1HDKRl5vepUdA1jZLVeTy8q4Vwrh83D3ilvwSgOgpB4fNnk0UcahfCowC9nXnQ8BarfNHrzPzCiavbhXaonSt/PIFdjet3nsDRyEMDqK0pz1kP20q/S0qWFuVjQvV/Ghmzp0NGVZ83Srvz1q1ce0KEa9p2YKoqPCMbGNAD5/MOAreCFbg2WiRreEZfhW0pfyY1q4A+FEHmKGH1sveNWVLirtpUn5TqK9K3SmSSRhcivR4Y0EjxNew5WrZ8v08Kt6jxeLwifixly6Em1GTLZeVTGaS12Tl0cE1llxbMrekKy2OqnuD/nhUOKnxEscbYtWjRkZTHHl4WI4eWlYdFmLSHdXuDxGe/2isJJPP6S2H/GvY+sGbu6+FOzbUzu6uIZd23qbnTXjwvw4UlpyobEZpeye2uQAk+ZrDvvc7rFlkJ43uayotzSzJpc9oUzS5M6vZPEVucSnvBpsPEzJawHnQjXFREDjSrhnXPrcHnWWbDyJ9BrafGmSWJ7rx04Uk1+etNf6VKGFwTrXqXFma1qbNY6WpYY8zSHkKKIM08netW4nvd9V61ZdKv+HwFXyizEVYcvmMbcDUaL3Qfmtw+a3Rj8wNNrTtRtWT2F4mh2LkV65exyoSYeyvGNPGu3Wf8AKvUJ5Zxfyr0rDJe+jAfbQM8Dp5j5t3LqK0OaM1h5fpxClRBcscortpHEOpet9Od/iORtotP5Vu25UOFExJmtoKEWIZc6KV0rHSfSZB/u1r81xzq+au0aVRzmH2VDsoQ9vOSp61Jr2cjRr8K2bLzVWT4GsLs9fxcKgHzrIhsqC1Npzru8+tDsfXQslaqKX1fOl7NDs867nsmtFFOeYq9ze1Zhxp9aF+tWKAimUwLZtD40x3A+NEIttK1XlV1Wx150nHj1qWUJ2utLJF2WvxqRpmLEaCuFcK4VwrhXCuFcK7tCta4Vwodn2qPZru1wp9P5SuFLpTaU+lHSgsZsM1ZVncDwoXnf+dQDSuR51w9mu7XDnVvyFrJiIlcZedTpFHlVToL0ezViKwnZ9ikun8qv2/M2lN5ULUadhxK0io1u9WK/S/0RWvzDT54f0v3VipQvbjwkhU9KgZjck1h9OEsn20xya0u70r//xAApEAACAgICAQMFAQEBAQEAAAABEQAhMUFRYXGBkaEQscHR8PEg4TBA/9oACAEBAAE/IQ9aNQdg+INEYCAU4J8EHBEgVwojQcP7QpyrB6jBN6E2XWYUpgN8TY6hu25jOpjcNngkTAWMDQ9faBOgQBsww+PMISwBrDu/soHoPFEraagjIT2Bp3CmWIf4feE657EJmtwXDUAkAgNt+YWYVQc4DO9mDAAMdgt1rxFK7wwdHCO4FdsDyeuVBac2AtQB04CT6pvGxoMg+Y9MB2EWfLTEDG4eHvhwSCFgZ2UYLI2E6OGtSqGPcN/Zx7k6SwAthuIJKxXFWHEDiQK0TexwoVAYgGJBrnRUxBsQC5yeHKlKWfVNNQaiEFSVoiNwlF08np5gCgCDIFpMj1H1JERMYA5ekOwjZKAFsb5mcIEONoZC6ghTJeTBGAHODBgIhkKKsn5cHl9oOCoDnEtKRmwN+Cpdw3HlETQcqEsYKwRmLZAr1MSO3gGgluGgdgbAQquWfiARuSO4Ae4iSMAbGTv3IGejlsOoeAXOZHUBwWEwKHVO4WR8koXfOnAmleIEEg3SAQh6s02R4zDDWWZzWW7v5gyX1BKhkPL3AwqsagDf3H94au4fG35CAoFSqfK5u5gR7ZAtgD8y59lFmSAQHJo+PWYLuWyTIPOczS3/APNy/OCtEdlCgwSnoDpDUQ8QXYMPaU4UiQz1EVxoOAesYIlB/PeNqyyhDwEHbrxDXrR5RXHELpdktTHQe/8AYRYQXggJtHajpMW5VgbZajCakADYMMuIlHdNwtAGK10dLPrDxuAF9xJ7MoL9SShjr2gB8MFdA9g5mZ8iNA8Iy4lfIzIBIf8AnlwMgzWa7BZ8faBhrE3uFo7U9fXRdWC8fuG4XIb9vgo5aygDGBFFtbhRUpil09DtyuonByD9zEXIAoB5A1wpiABZOBwOYAcwGCShTbhw4FMsWjTA4gFkgKw/aZjgOIAOa1B3NrVBoRx4jUpZ0wjz4hEoRj24J+VBhhQwX0QOO4B2ya88BWBLoD9BVotuXEiDFwxu9cKExuglgNMmoQg0HUa7OoAKlUT2vqGVHAaWwsgu3BEt7eIJHgH5hwDBA1GB8wqzgJuwgkc8ARjXRkQ2S34hMUhVuI+BHVWMwJix35ig5G1Ek5b5UGGmVwCyh8QG0depr7xLA1wkzWFQIIwRTbZb2oBYoTDKWD7b+IkvJkXGCcJjJ3RsgIZQ2Sgssc3QOlBKuHuoBqNtQQR3GABbZfsQFxEhlZJHiHgB5Fa0m0nj/wBiiCaTZX8ETAkNuAAlPiFJyHQUhg7VD1jvtZjnxDIMsKGAemIilemhj/IAgQvrMIbIA+8PYEKb1tOYj1VVGkzlkj7zLKivY5jDJOhAtdmy7iUZYq3Oq4iGt0jgLm9RqgULZsW1duB1xXgJAPvB+NxqSy+QJocQQ1RwSFoeC1BEeVwB5PxLZIO0cJXOQ5VWrhJGQUA1gWpOoK4EbVRx7ExYRQMXWBGbLXfsOgKTd7k89oDyNxZbR1wofjkDbVEtGi8+ZqqxfYQwdBQFeAtoBchcRWinft6tCJcp8SzJH3XcWnACTtcpaG4X1HRCKyRx1FYIHCBZWgMD+EdNtMWD+VAmuiMIcdeYMqhoOR3EUj0hVtajB8raCyGPMGyHoXmOeAeG2jtYX2hWAYVYcDOHpRlNhS5nsOD3AK/JjKyZNQHUsV3v6H+wfzZDYMnWj3L5kqyUEh6Nw8qwFfcBLWhPDdxx9A9TGNEA65PHDhQYjaB7w1y4UWAPvZ3zD/wl0CGEfhwRESwbDrB9MQIzsS5D5g2YxdjsY0EHcgGCCDbcbcIhUqZFQB0dQ+2AOohlIaOpmd7aRooY4lEyQpgEA4WHGBBAhtOhsYA9A0NtYwOSeYS1CUS0fPpEeHZsK7IOvMO5gEGmf6oeHRUwtDcGM4ELI8IWRMlkRD8dwEoIDRN1uZrIDLZ64cIzCHwE54B5+8McSsFxY78xBEkIuZIGzpw/NNs68IvfEDuDwaX0NekFMyhBHJOYfmzmBweO4c7N8M6eWhFgNKiwO6Jw9UCehqIbFAZcVcFvyBY7HiJJiCDsn2oIbgD1GI6owgo7PspeaISKmGXzzBz2gRORvcCuSEIhL9g9Zcoi29IB25UhtsVhstiwxBpEty2py+e19ikN8uDANq2gGtwAoAWm1BbDY7PvGBG6PCK0Wf67pIJ0PD1NxJoOLFgDoYPuGxnnCZJWhkVuLW4P3we5eMbrfA1AToAmEj0PaAhVmZl0R+SaxQAlQ7suo7y4EHFB8uGXgTMpTAPsUHDBTCyXI3BdM2AkWMbw/wCskhkohdHDzN+sxJbIyIIt15UTZBmAISyCwArG+IADDgqyFPFSghJC56nqJFgCBuIRXGneO/EOyEqNwv8APmNx/wAhwIgnCB5cM9eXjhwZ9kvYwMG5cwBGgVo2GV94LVBA4Ji9Do5Qv5rJiBphf7KEMHIBjYLKNSbC7FBobie6ei0T476g7IMMmi5icZTl/wCB5zex8Q8CmluPzFBHYFtHXLjechA9CcH9QEBPSH+pSqAdQBZYhg0Zsh0gYcbABluRrxA6UznuxrzBRFWkPb08xu9mNNPR9YcCaEkkGtb8wFAJU0jRNwNTJAZaXJ043KJawAPHEMoVAiAxIdUy/wBIaBShYoFWjyRHQhWE0M/iOlrApD0hBuMwsHiIdpBWSa8eYYQ6EOmijvBSNoknAeIBFiYIvUbTx+4axAu2FVxpRx4wTGlDtUH1A6lUSyg7i7uIN2Gi3/Zgec4BQoDR25bYCvLT6VfpE1JM4B+JNtU0JEhGsgQx9jDbBPikOalFAsDk0hb/AGLRDNUBXcIE4rixIzBscSEawAD3lSMhDRFnmXQ53LAF+eIJA0VHqJ+8KDTjxFjzUEYMHlnCjTw4LmNTtFBsn00QKrisLFyAAn8EHlbb7DOY5xICV8HcEDiA3gRZbfBOB3My2OBoLeAf2jkNYkwXn8xiFFVroccesJOADWXQHK+yLRIIjIKAQJOFnDPGC0EinwH6H5fG4lPEsjGgNjv9Rx5IAkiVyTkeniMyurebyye0LWJNZ8jcvpiFZdMa5g6TLmxY87Q/UdgIUUAiwOAMQpCsSBB8AYMKBZnSXkqCZA3g0KtriWz+oYbAQ1sMOboIGvEfnlTLQAB0mJhjYA1bcDwyy5m2ArA8uzbhcGoWXiTswPh00AGmNRURNcGAt9VfVO+IlwV53EjXmVP8AMtM7y/KTWbiT3cPrKlQt0R1Hi3BmblOB1MjD2M6YyS5hOsl5RxcEPhMgbuEh+5Aq6gz78+YGovl9q2sRqII2HAjAjUSCNlZBiGylWEZThBBVIuu9PMGaLMwSMeUUcSw25OxABthDB5sfDggt5MiDByQJ6Ggi+DfENMVUZz3qVmLaBBnoIK1v0UoeIbJEBBURS2AMf5GMhA8VAEa8QbhEIht1+EJalF/WQdg4c07BH/PiHVACxYN3BA0QLjtj0iRAQjg6DThQggQnia81X6lUUBU7ehuWY4+AsrXMVckGYJts7g8YYaobEmOd1kEMihgjMKGgT7Oy4OoxuzQQXlTc1gk3D8b9IJZ+UNVnu9I30FGRAEN1BeIAzexaqKNBhAtL9cwIfdwiTvmwACfFSk9BYIwRuxLgduliJLSfNesJxE7CfL+0WB0kHYChMql6GCQzzzG4Ay4G7OshIxAKUHYNk1AFKB9A0OrmRs7tMGdDuaKqLi/ePvAgjJCg0StDeYQX/Ik3W4c2NdYdaPIr0IEIWJMiy3x4lEABDtBaYhWVYGPqfsEV2MWrtpk8OKX7Bp5V6PmJ7Yug+5qDzQQ7F0gR2cxIRKjpNH/AFBIcAhcLTszFd9OIYX+F94WkiBbSAeDLiSCDecnk4ZmG0At40Bi5jA5aOz2/swEr4Xsgf3BTwIhAOQB9zhR2wEUHs1cIuVAQn7M4cMhO2SGpgg7PY2gN+Ym82UToP3leYqjUzkI8Ct1DskghY4BxCSswpA5fMNAI74AD+JRau6cm2nClggyp9m/EvkxoHThvcjHGQ/mYASQDgfiAMLMHBlZB3yoE6EWnIcPMG1BsDhvysuCL84jTvcZJ7HTJsGBIIDapqtzrwLL2SB8oZk0AMuyeRuE9UIVmdWcwgYRqx6Q+IcJgkYoTXSxADVzgJIpXmnA14HWGCTO+FLozcPvAIxFLdBkznYtgcCJESsD0GicOWYNHOYB0MCVOiYzWzbeCl1ARIDMZ+3zHCWjmOediMwKdm2DXM4lfigI7PMyvoNK0uTP6ifVEAC+ALXmBBOxSBsJd6qWOwIZnvQS7oWGr6hvBLMdAHgRAeA+8AKohYO1y8wmxuQsebtWFEAoNy5g3blIsFgHAXjzGoxxALoLiDnc5QeI0gJfjzEDchjAsueIA0RxREBD4s4iJiFHpI7LmH5IBDWsobydQDVDgblx4g0I9gArnRwyINOw741KED3kRB1woi7a0Q8gTybiq1RWbZek4OLFDd0+GJW5mAzrtCihw3ESBHo4NouVCkgCM8uGxaUGYgsGlwBKDr0brA9YjiXF7sYXcIimygDmsEJKj0PkdOZIQa2gQdSr0djRUDtLhWKJ0+IfPp6ViBz3CwbCVE6A6h06UBiGF5CFvuajHPGWwPZiKZEx5OwaUFCafQJAUt3uGYQAhSwDuC18TEtvceJxgiMHoQESCgykzi2V3B4hYaImh1M5X1XCeNrf2cOgJC2MBwMTbIF6sr/yDagAFHoQwbiju57bEOKJyxtT411GUBoaBUjCcljko9IbghSPERglvxCAEP8AhrzCGw+PLIvsmKMrIBfAacASoUZcRvmBK7JzZCempQXZZjhcjOjqJjr0lJUGESAMAgsI8aUbkNWDoh/DjzGWCJ+YxyCXgZIPfEFS0qnMH2Rl9PO9faHgBn6/JOniEa8A5Tun5mU8T/0S5hAJatwRd/qDw6UB8jzmKzQFRCx/kIqzYIrAI0uYuzJOgQfoILJHKMD0aqFciwwxoTqH4kMxa6QTSRHBMPz9pR4QCOYUNZjoDEATeSOztwIAwgLkQP2gFawALAaHQ24TUCJbK3AJF/4CPcI6kdf7ByCQ5s6k34i71z6XLgDqIYIZViwfwoyhSYAZC5qvWGJYPy15OkNQ0omKOKqQ0wbhIgVIcSBoka6hdtB1ABzRcvk4SgTQ6xmHjcJko2QHmMD4hmdENnc6o2O4PGUBFB25deNLLhXAh0wS2A/KHK0AN8OMjMEEcZGUO23ePvAitNAyWAJhAkp3MCdQYAwR+0RGZwKCxAgfDEHKQTx4TP7IIL6KoNnX4ghxUFiXZ2VApQzIH1gBz3S27b8RMIxxDoEymHv26gj1ZjnYUbrBHTLLhCRxJI8TZ4j6hAid4kqAmybYqMn2QD8xfwhn8ahsIaAQ4gBriDuHhMCyXE9EyfUXjlwIaW9W9OYnGhCeBt8x1La5JKf3gvoFZKHQCD50iZeZW9HCMwBKxEBpw4hdzhR6hGCZYg2AVLTMNF270OfEdsRC2OF+ULUIKgLJplkCPiAIxEcHhXMt0jeRDcIICLMAPk15hVQxsCsI7Ag1CEM6S0CN8OXUwVcVLRoKwyEo2REumRtpcaJzFAZgw4E7cQQWoLAuEKsvf3gqfdEBrhQt0VbCllaKtTEPUQFtt8xZpi1L2Bo+IAAAjqAqJ0eo/mBFCNn+wLUUAhPl+o1ePyS6qJ3oEcWQhpvOYQjJsRJ4IxyoxsCVGlEtTHGDxZYbcLbdsAYXHKh5GTYjt8kIQxJgBY6o7h6gCxhS8QNHIgSfMnHiA0tbfKL3xBLZBV0Da5fcAK0A0ckdcOIjiA7h9k5hFVgKfRnfpFpjuBnNQCVisB6B45ldEILV5+XH/iLtsOeVFtBzQ5g3O4J307AjCbB5g/Q0SCsKPKMY0kG7KEaVHLziQ6C8lu5V5IEz2IyDvcYiK7WEjyBzLg4uCSYmm+FBOWEsACgHzhw6ouFez5NVCCZ6AbW2fSN0AgGAUPwAiV/7CYNtAGSPyTCydTwAMw48Q9p53HRfHFSmTgMo8DUdukOANl0nEQdhDlSzDkEAZESHPJ4hzHiMIwV9nLxKj8R47U/JjYEBtoEgib9Y76oUDqCWaegqXw5X/sYFttii/wA+IqQNVtvlWln73wAmRKswwCIvs6mUlebf/qfiWRGdeY577cO2zBL76ENuB3nAC086hpXdcNgjjuBjkgXslwuYGkRn9D9S55LGXb9w8KoBBW2N+IeXMFo2XPoP/EKhIcgUD2dkxrk2cbaDULqLux4IfO4g1u2I9gSgCr0Tg3y/8gRAIAcoigMEZX+RGJFKi3CRkqj+IAgMCKCDy4dFFBX+wT5bdtM6gDQUQ3h24UCbUksVh+YTGgNeigT9krRpocVHVFwkLBlTq9cwh5swIYBJ2hKdEAJgnI4h5LKPMcnXiKbQT0BFEH5ipn4H06GRuLXU/lUO/wCdQwK+A32QpDx47ojuDADDcmAPFwlokL7H8wSLsARw2vMBuQCNgIcYUy5tKHMMJhC+d5s8OMwCQTNmvEKjDOgRtOmFBgQTM2Kogrg8wrYNRabDmBDkC5i/eyqjJA1jEeYfggstZut3cJ0QIPuhrxFaUSFHZccKEBnVFwvusQIEIeSl2+IY3oHha/ZEnDfn/HiDOqKck6rQMwemwaA9dzT+BkjYerVQmnqwzCOnkmZpSqHuAFlwRI9nHIQHITaZF/R6SelLqJDAKcFREDRgdKHM5sy/U1AJlAcdA3wolcYg3wnWihlCJBYAEuSsVzDAlXamaNbSsU3kCECeNILAIus1/wCQHGKph6Ev0WpmJgHGVrgQCGaB0Yby409jx0zFXg17wgBFABqmvwQjEJucE0OU35jo/QlsA34gF10Qu+DzAHJKMtS8oy/aA9alsBM+X+jMFyDJCP55hTRHeUCAwVQkSARykufVJnLpHfiVrJXA6duYFuiBJuz94IzjbXZDXM84MvQyHFOJ0iQqumefEvhjbfZ+2PaGpGGQKeffZ/iIBMmBb8QlkIyDrCZMgKW8nbhQ6YtjVELmgrLjSOoeDhlN4gPlEYFmVHyhqB7qUY+wizw6ZolqawkT1JhswiArkZyU9CNfYrCNa49ZahJFbYXEw/bwARRBmPQ1ENzSNcQ1CAC0uu4CHj6Q2jxTjm2B/soOAR4FQBOOYDkTCONA6uIawjZ4LnlyyOMD3O3pByDDAXBOlxHSoX6J/uGjZUPlk8QAAQQFG77jz8QuwUG2LcwVkKLbMO1gQOw5Hc0Xgw5tDBWIRYpvItsaDDhKW+SQpCQbhTYPPLnLmEGy0sVuAAVhh9A9cQAcBQVGp+fMZUOOmoklrzGcyNAN2vSK7UCM23xxFQgAwA5L+EY7sR5AHzMI+LU7ZHHmOcOjByv9wRQHWRHYBA3lAViIqRxQb7nCOiC1NDClMEk6IhkDWh6QPpEaGtQyOl9odYheLZK6VuILnGxYSJ+UUSZJk8keATqA4Ngew7hCt7BNp+t+kWgjjAUPk/AgYJGoF9g3w5wEBoIOCBKFRApTez3ObZZjQMtHThoShgqXWtRW3V1G/CKnNGr6xn9IQJ4OIHyqEtPQo2Mo6wlGKotKNkmh6Qt8qgx7zISBJBlNQH6FeYHwRaGy581BIIyP8fmAE1U7UA0a/cNCYRj1+RAEB3wvuZs4x1+TqEY3hnfQ3AZuLwdmfwYRqI25VrpAut5KVaXM5w1UhMAdIaichKZen3lt6jQLevMPDZ5H7NeYiBgYv7OvEDWaza8lLGNq42R+VCDJZRod/dw2PaAfAi1Gi9cDkdx9UX3hOdwW05KFlFs6BgaMJIgWWp7hpEBqHgEJDR7gjOATZaLjxDvsUwVQc8uHRCfZ6c9xeoCHnmY3yocjLe0R5XEWgLJ8j5NIISrMm6R14mGtMALTOuVDU7ohtDcKReRNmzqB13QvhzxASFdDHnjiCjqSkFDH9RRxsAr188uKSUyMeGBodSmvlB7eBtwAwMcVA+6l94BaigGgAPlTV5EgmyO+4cHmghkpHR7iS5dqwpMjJUutUvhm0fxKfoEAG0OtwE1Ak24DZ8QpLCZk4hEdzxWjN43BnJ4W9DxcNL3Ja2uUEE9sZzSHZr+EXNIRU3GDGI+YwlShaIocRkIKmU9NyMVEjLYgQbAbqodbOgc8NoFQgrw0ORgGA2YAeV4MnZAa6dzM8hVXc7OnMYRU5krA6DmC2zREdnAW+5cwAE7aAWt+YJEYQ2A77IFD/wBQB5UCtMjvmBqCo2aPjxANBMQh0BkbcHJWCrpi8QBKoQgooGAH3hauPHAIGhG4k5k5bHHKhIoTQccLUdYgdmviHxQclkgqrxNwL2UAQuZFA6FBeNcRoh6UPaEUckvm4QIN7L745gLrVYy4lAjr17M7MIAPMAQAA9FzWa769JRiIf6QhMAe9/mG1qaE1odK3BQ4mMb/AFHGwULtWtQyMTSgLBYic5QgQYPiFNDBkAI0hqAcBsiz+5hcaG9ABwTvmYH/ACN+WI4cSLnOBriYqxNkmEEmCnDgnHmCm/DFOwfxE0oAV8BaPB/yFuttu88dCHijbaAt8yh5ANFyDGHTNwkUdQM4iQUUX44g16Qc2udQKB2kCZAWvOoEM9BUYz04cX80OexHUxjYg+Q6grtZsBjo+YBRABFdHC5gMsuqeAyHhxGRiG6X90MbtlI0eOphGlVkYLb4cCO04jcjouDWNEjxA44U0qwIcAOzsGGUkpxrqQPJOK0C4NDfWveHoIqC0ASeBUPSROCxE5Bq/tDhEEIJJYcHiO1HB9AHQItQXCCQFsXIJ5layHNzAB4YcSehkhCqd1udUQBNL4KHMGILB4vnpEXA89+moLMKWeY4AwQN0W/EHIeSpQyJ1OUzl02dx+WnYCNsr1gIUtAOIFVA5GNCkgBw6iPiiFAQZ0OphvyAHAC/uoCiG0OXUTi7PR2TvhQNAOxmjn5jn6bG9fvDQGJK3515jA66CGeCrmBIg9kq/Uwkp4WLJJ8xk5MvRieTElahhggbUUJvmUzLXDzx5jAwwAq9RLQTS78xIRH+5i1gErk8CGiSQ8R0Bzy4QhDRUJCvvJI6ELq7yOFD7Idtg5sW4GF/kC0KIbWABoQEMNkv2Z8QUYZAQwvjUJBxhwEHY3KPbYCPY8R2CC2NLt0hKHmFDtY8Qw6ScTkLICNsxf8A2A0Ji9cgzNwUfhWgOHzUXM1ij4OoNqwWjcQ2NuIBhjxXPV/OBVpgmAPoG4UigAQV2lKkMQAK+/3HRgvtDnqGQdSJ0Hb4HcRMYG7RB2InE9jwMBoE1D7O1hsOrgUQQR91ssFEn1Y+jyFxBfOvkV0gUKBxZtBbhoeBTqwGQ7ivINALBK9R+ICtGjZ3LkWEGf8AMRfGKkn14E5EjBYgMeWuOICJhiFFVRyTmOIjBs6sLlRr9Sge+MaUCRkNRohUND0h3iJElNtY8RGQ/ZoQ16RFyrTDR7O3LuGzZ75zC2oUFg6uHMAVACMXYv8AFxAECuIFIQJ6LIl6D4nAEJdJQCceIg/4cP1P19Pqx/yQBVU9NwKBiWgUds78wmAbRIB+0AwOwHhdCKSCSrl0ACGxYlq8c+YgSRn9uPMbtOADYWI45LA4SeCG+n2g17gdeQcRBK44H+cwhRDeScEZTMAAMP8AyeECgBrlwtAAApvBTgYgYaA/DhGKdFpkcpA4yZZ2XuJyxCWPg4hCOi1vYHfC+8LhwPMMPwnIOdIeQNRvA5taFR6pwkyR7/MFNkOGLJHJYUXpyLkPrcBVITVUIes0FQD3t4hZaWmhGjrxMzgJkaMPtM6FBeAF9Q4mNWPYntcPKAeDHRjRgDLUxrtk75fcAWUs8QOhxiC5MR4AKmtxWgGE6VkTzAkuR8fLmBS0AfHT58w0LkAIX0ZnUfHPcJyzK9A9IAHFA9mE/wDPn6H6eZiP/uvq/wDkTz/8D1BmFgCaF4lWzBFnTcCBGUAEHeMQbL/NjyIa4ldsDsQ6iu0ESrhH2N5JgQQ77i8lVQgmzafhUq5NUA6hAbjo6fjmFYJL+nMQ+lb1cKHEYPWTf4c+PigAweXC5y9xOHhQW9jLX78x8I12suFFzBYTEN5hbUHDvlQZL2VB8Br+xAaLHLrCOEBCp+pALY2oT65wFYIaPUzYLTFWtcR9h002B78wJNJsDZ6MLTkBlgjY5Q8aad/zUNVewmHrmHiqWbWV+qimjD8A5EQlDvkOsZMDY6hM6cMH4eICY20M6EWPSDQNGWoB+BBfkKorkCqgYU9Jf1X0MH0MH1P07+oh/wCXH9F9B9DB/wAqL6mDMMUlRC5AL8PtAVuK4BwBppD5nbdAIrbOoWcCxkDa/cV9h2fI15jGSfJI68wq90w8MteM/AGugSkI7GdOGQuCA+RJhkUD8g8ToiAAFHJgCUcDs+fzFXtDNc15xB3AqFU7v77QQZ3OgqA5PU2T+AtaXEGKoNgO/wAQatNokwclu7Pj8QCSbtkgjab5h0gj+TBrz/sawIZismYTcpIBx+uFKYh5HYg0RrAMjlw2oK2gTgdeY+jOD00+B4cFwmhPYXg/ENLogEixgNXFVvYB8j0Ge5ddYjDKHDzFltAZVgcwxUZzsdjDgLZJmsSTjp3Ci6I21BGhDgZjjVbBH5h+q+vyqn6mECDC8/TR9s8wQjdn6C+LMxaIdwpGEQHEDATe44Xl8EDUeY2G8wI/VPpK1Ig2jPmAtQgnog/RMz3LWMVJDzE+qEk58w2iYJUPWLHvMUoPmHzh3LesfFaYAGTH0MHAgIqwBsd3qUFFX6HMOAw+gdcQ0ASowZf5S9++OL0h1uALXBxBnS7xn4IDFlu+JTwqEHL10oDGgpnSt8Q8UiAgtpj5mkiABTwc8KXBEVwRUMagrbGRGcAelwMBs7jK5YXfJ5iSBnSlOkNQIDzR353zGrQyNAsRQPYD349HqGRENN1nPnhRCWxJQcEgzpe2dqBI3iCC4P6hHmsSTUfA3DHRvlE+gNcw9okDbr8RNAArFWTvmKROpinAHC5hgGsgrIFQ1+C1kDYPtBZ9USEYROYSc5cgpREA0hBMKvfxBFSQAa5Xa7cH/FCmkA+pIDzDbRxLZNAORAm8DH39HPSGiPUcVSvIwL6yE9yIHcibpLFAaA1SdXEJSzIkaYBkWWoOlFi5GUy1yJ2W9p2HbD4wDEYc8JsnQdzKBZ5PAoekKw5ajPYQj28wSdEeS+49lFojYs8ttBbkjWhCqsahVANCNBwUcIBC4XGz+nE9rCgRaTwBz4lqM8QAljmAEtpSzV6OzQXYZF5pLfkj25aFWSeRRdJQqLCdhQPiGrSJIsdwleAnQyUBYPILHmXm2VAU5zoARQBJD4IgCvBSTIBMqmLwRCl8nsUK/wCUl47ZSYXXXiYkwCwbJBx3STnb0+wCCrBJIUcCR9gZwZ584OI+n1CFwt9j8TKEEzsckQTG2JX9GBiZ9hzOpCEbA1BMntojArVwIBcIRtMq9JX4lpZ3VqBs6f2hK5CIGwE/iNA1ZL2rd7hT5SJw7GvEBVUDB4M/EGtPOixBGaDKBbPXiCKQBNyDiAkRgsA4cDTgZCGT/XxDHYAICso1VWSXYfkgov7ivo+HC5IsctRWvMKaQgrTlGAjgsDB2Y3AO9BsDsA6PUITS5DuDzypePSmAw4HcHbKZwaOXnHkUwNqNrmEAAgZ5VnilBURDtdIkb8QBKXABAgC/OUxFzieBRhn8Qlsi15CBrzDKEbiDA+dQ4/xAMpfwEPW4+FKG8A/9mQ1GVkt/wDJDBEBvxRoDkKYdlCVYaFEP1hXLrwBEwRvmCb7AFIc8MhAGQCZe3gGXPQ11AWnHkAR93vCwNS8EEJyTbLgCShpY0D4fvQgON0iQGDo3Mtz9SBJdwK6lAbAeze/0OqP9Ll9DBjMJi7YIwW4TSvps0OIj1MXiHoHZas72C98Q5SJDSBO4YOIV9oBwDdsgQD9AI91glstnWRpOMp6uF8+LoSgYNoPrMmBPADgTWDD3EceNXIa9ZIHhHi1Ej4F6Regrp0QwsQAZyIy2ybQkvgMpwEw2ER3amSkBRt/Tx9CVE0cw/dTGrsd96O4fFg7DRV9v6BXLVwPyduBasBrvd/MPqLTvjqVTS9I0iTOjL7uFYqVvV8LUF/D2Xx8iEo4LJ6h5g9OYMHs6Jjpx0zzVx7GoCFHVxGEdECLB315iJuSSg466hRGEGCNGN2qhwUgvchQSsi3lcObuVkLWZaIb8faC/Syf8IJqOwHKCUcEfWM9qAomEDLkMxHCBW3s+XcGSNgGESGu0cQwiCy0b5iDQxAa2NBaCcPP5KJ/cqEZDWgBBwrgXFEmWluD1BwiK0OjB3woEcEBBkaW3iG9UA4YKnih+ZBNsCVCaFNIhsOjouIATd74X9B/wACMG31ebzwAAEsGoM+JEHGzZpKBAAM6yF/dDCaI9ewRXqfaXLyE8z8AicjGyfZX4IOWp1HkE1hwNxbDFa0fS4R1OoYp6Cf0OX0MNko8WFiMgNy3oQPmkFkCYvECPjLGALZz4EcgAwEAYhcZQL6hRGL5YwyqEASeSC03shk2MDiWiNiAOGkO2xz7eEAxGeCaA4T+s5XzFYJXBi8e5CBEbzxACHqk0bifgKX5gMUbdEBn6IgZBC/ITRdh5JDhn+FCz2QQaIgqBBEiwR3OPP0IxBFuPIBkEfQSxll5HZEvgdx6SDkBdAPk38wA5AlDQANQoek7DleYi1HTTvSgxEnhA2UIaslVkwpzE3RKyzlOhkwpoFsGpIa5UC8RmCKy/lRXCCR14PcFMJ0AANDpSoUaqYChX5hvAYXCH5rfcA60m30nxf7LnnP5NIgj8tBoXtRJJSMZbr8QhnDb+RrhR6eEZvrmDtYxU2vy4ZB0XggbIOz1D5F1xmbZGoXCE6kZUNgcyJMjqCGwAhuAAdRexOkw4TYPMo4wEUYZIfDhlwZCZMAdcsymDECpe4D0CMR52a9YZzUgoaIdQ0jZMxViGGMBjO7KJ4DK3BQCBAlsh3AALh141/18h9X380AiCDIBmcmZQmho23BeQqgrtPvAxt/3EYMFNwopAcjIaHAD7Y/34n8EwlCBFQCSABfEJcKyqV4X0q+4fukDepn9Dl9DHX22s4nAtQ8CP1Ph2sEzF4hoBccrA0xbwIAij4YGA8EEAg8iHjcHCRMosDEQ7g4PG1hE1HkfHEW0I3IMLcMdbQj8PmCNaEDyyBOOoZS7BJCAp2oc0getOC3jAiohHZAy3M3yUIqHpzIaNBfMNf05ZIGUtCWNcQ5LAwYvBfiAaw5JHyT9EdQbc99YIiP0b+4AJAAgGgBrxDRs/csKwkUVEmXmvQ1O3XAoeDiUKAF/q9QjtSACIkHrLjduf0kSjKSKUdg+dwgIIBO2/biVhA2kBz+I4VJ0zu4EeEO7ps6/sSnqSgv8SmT6Cj8vPlOR85IdVLzRHMB+YCIiJgE8gA+8KGSJl/eZWXDhgcIhkNfIesKBhHtwFLpGNa6lfI8ZnIMyi2xtcxPGAHZ2Ak8YS4R0kc0BvxBwASrknYPHiCs2SyLfMUQtB5OAZOAZkHwCS/2Wl0AAs73zGe5L4EPPiAIc6oaDvUo3hjXC6GBi1Y5GkkctjGUEUACSPiL6KL6A/OgqMLTLEuxAYFsKU0EwtgswCeMgIAARiDk3YNSC+z6ZgSGAIg9m/HIka3SPyIbdlpuhq1A1huQMYJHtEc7PBXfaP37+g/2bM/pcvpYLpwHlaiBkNS3f1QcwVg8zF4nwsv6HOEfKAYA12Sj7lENA8KV4vBiv9ViJwAIRgWuvyh+Jjc9lmAqFZ4ntFrB4A/YQBsI7ZBAHo3vP4nGCAgAkmROIAE8pBOgo4WpbTjwqzAgUPeUFCRoYcXX2H6jMaZ0MA55c/iXIzcEP/I6eUgHk/xDWCLFwekBOdwdoDnCPEMsoTIynjcCldCG2oWQSSiDXmOTIu7px+pCKNg1ECGQZ5WIBJVZsErWRJgbztkV01P4uGZ35lQDLK/AbnUG4JAeeY789I8TcHuGAENXZWopVWb5b18IXwJ6kdO0fiGAFWMjU3w5ihSZwqNYRBE9sDg7ivBoIH4DQGQh4jA4qYdg2UDEMllAR+BRZ8BaD3lVKZNYBI9NLiD1+JsneuHAzXkOQm72O4wck2QxYaDMXKBmXnn1lQqojWjT7zq/gW1wGSBVUedhQaGgP+hmuKFIpAaLjYHxKX3KBgiFkcQKaIc8SjHXcCKETRuSDxSKJVSgy8CJAMwf/IQl1rMpKqGaNSwsE5BeYG0c9UKv3hTdAQQ8o35Y6gv4YaEGhTAoKo9i2ZUiCwLEl3fMQQxMGIwW7E48agxEOvpJUwAiPtgdMH1HyeUovQ7oZ1sDp1ARYj0RoqAHBhDDPaqB7u8f13AS0RtuQafdDhuCAdZFQ+QHUAF9GYGwFTUO0YqAYohZDUKXMpAwyBHxAYBjWKEHE/UMPO3EAg4E0lqeFEO+5g7EYW/lD54IiZAR1uQSvczfL0geYB8gx1eDLLLJJ2SfqI26QKHQw8wfTGCTphb6+8HlZAOqhrthULyICtqOTxuICTCV/EZB4ay7ij5StiEEdDqHVFYcTv8AU6w4RB8iMDSZBuuz+ID0sBywoJaU94i4MaJDxsufEaAuHLy8Q0UlGV0D7KdNpHmCdeJet1PvuCKDf1RZsBD4jniHHjtvLGxCkmZZ3+kLSEREg2QNHcckCHPIal9Ht/CHwmYt9G90kEwMblJIoDvpD4SvPiA66Me1UcpgoBsDcKBGQRHCr4gUYi/yJ3cJpKBeyPaTrKIAM58T19uYJKybzC2wM4ig31UufDS6wjk98RWXGzcfmef+iZ0qAMlBKsTAJKzMLTz5lDQIgEoGHmiQJwhoe8NwwSLRB1eA0O19FvIK4RoQHiPneA8EFFEDMCXeSQmgwBmBBhC7tgBCCNwgA5sUkgmWaENTci2gi4uIQgyeTgwD6yR0MkIABuDgkA+NEHP6ffKFGUCUSViwQIR3Bx1SohoEQynAZc5pCMhgQkAKIU9pb0GHYKIhAHI8pgBCO404WCT4ChwZEQ2GapKaPtF5CQuBsk0i1QCDyAQ/RLoTmwSgbECUNAwmCEu4gXC5OCiFkEaMxk9Pq5lKCchFhp7/AJBBEOfU/mM3pVv1I1B7c0c/+Q9ykswdgH5gm9cWfaIRIbvSZ001Kdbk3mvFRsQgBi/ZD1YR9T3DBAa4/JgyxyBojAH5gCQlU/UIwhakHa5qtfeZOhmg7WUuOIMAwI/CNDwTLlSUV+jEIADvd+0DceVGxHcRyVqyi2FMEwVwtrvhwZMKQx2AQIRVh/AuKg6OK4A58wixIVbV9EbcIjkDvdjNagoBgZAc9aRSgQXps7PULheNjI2IgMiATzsDnxAjxmQBI7z5hJXszCGNHiCPAd+RI58QFMSFlrkWtpfw0nxDMGyEACOA4Rh/635dcEhgDhx7IafBcqE4ZDhGSSgICG+4o2RVNMJqB2+C0AIa1PRAmOyxa1YMMCCkFtrYRIdjzGktl6QzrMgrlKIlmIm9Zixq48BSGI5E5qoiQ5oNoBbLUvopfgoZYNgUQfWNzIF/rR+7LtPgvoABM5Pyn2AhCGTOAinPesvuQZBRn8uI5MJizRYEAxEIEsEEZESljX9M/wBRjXgkwlN2hhGBB2P+BBmWyzAgAG4x4OBcJgIJZJsCt9maN5Im2q/MPWpFxot38wVc3umIHtXcDOSLzvk8RBHfMKtGEQTRMLsHMA/5Uqx5gw4XMYZvqqUuMCM9QII6X0g2RlxJZt5cSSH3IdcGL1/R14m9EEUckpdVBv5goMzsZNI+xyj9HwQAz5lGzBiXYsPSHUUkgjzB7lDvBAB1Gx3A9eIZDwBuW/8ADPBlicDq3jQHSy4LPoDF7vU4FjhAAyNKBRjIQWGVeanvzpHTEQRwaE0QYByKMgx5hV8HYzAg6OoHgMeyWQaG+Jy2AiOuh3MFQD6qExiOP60lB5EHsgY9kAc39zA7R9HIYIAv0b5wpX/wIUqlSEvn/wAg9YMD6/nidrs/TGzLYiKHJ5cxV7WGKX8zOL02YNgEfsggD5e/1vP/ANDmP5fOV+tZRuy9BKDaBhDQETmndnEEcgPpD6EwSBNAMHUQyWB/yMwCOQLsP4MI1DjyTQFm2Fq9xIq3d8TS49YNijj0jiTln4HXEQtVzFwkH7ncTcWGrl4hQWd0H68ws/gFE1e5Xb1jON0KEWR05oka4UaNk2ncIElKPdO7lRRCSp12fywVN3iM1MhOclHwx4hpW3NV1GCCKuB7G/EBdC9AB7/ZDx2BBrP6i+EbwJB5jCyOLHBddxqgTNnFGxtR1Yw4w+gNTKAIrgtECDBkivYJ1MHNAHVe4XgxoXIOnqDIUiQRDhCPSNnjbMvkSz4YENcqVKAgs+jA45LcCPfL5gSbxB0xFWduXVQIAer7wiKKL6/Jz+pwn9jnLommH0v5uk/sc5n/AOBilUNBKHwUD9iP+v0wf8H6VxByzcIB94Adj20QOAkMIojoodn9QPquf/gcx/L5xb4DW0MHkAMAvESnQAcwPUYGg3CPT6Hokq2BpgsjcKMBIwfqB9BmBG4HXiX3HA4a8wVEqNG3+IFJjdacLJEFG1w6JBM/ymawSNjofhRsl8oZvrUxYFQ4StRsCOZr16XBy8LeIHFWB8rkbiDK77xa4UbAi8IxoT6GbfiBBmoA9IjGFN2oiJXM+qHJBQiD7zYgzipgHZ/UAiaG41LiNpxMbla8Q2DAtL/3xAdgQAwQcFa5cuoD2DpuR3FWDCIGmy0eVFRggzCBBPPmCAK4/j+Odg3EVtHfKhwowjlgRNzF8dsjUpbOD6rrcEIBIAJY1ANsAmKA8oW5WDZHhpRI2juDzAXkURSPwag1FTNOLxfPUMcB/wCPk5/U4T+xzmPCT+mHtD7IJv8AZJCH/wCDxSqEP9Wh/Uc/9fpi/wCL9K4ttnHwH4Afp394TGgW7M9G3oyfL6Bi7hcI8lKlMK/gShQDDR/5eDCB3sHRAYDe8CDKkCSOblQJYU55QRM0fociKLFDAhhZ2PBXBKx/wKjnv6mt3A+FIIK4eOf3MsFFfZ7jiR3FGgMe/ZlMozASza62j+YdwKEd1tSowayM8+YQ1SAT43cJrQgbOoVaZUYajYEBmnmWFq3BvAgBEEgJ2G/EwHVDZ+Sf5rL98tRd61eECTwmSAq+dxYkixHY3HcEan6vyiCKNwE+uYftELweFzQxOHbJzCVpFHT8eYFFxggzr2NQWMu1WI+wFNNQf+zAQRAQ8huaZtMrnuFOgG2NkudA6NWRrlxThUIH8/E9fgwEh8KoZSsDiNJ8cObMqPo+eZ20DOwSfxAii/4V2zh8NcrVbDhiFiUjoaABiYnpyRDJNFaOD04JK8TtkDyYVMTauiJuygAzxCVXTQRA6IlNMJjwsthYPXsaAmFA4hCPRoA5EHEH3Fh0RIYEHUGBoxRBNifU9xxRnErWt3XLMkCwciA4ti6gAxJOo4I2QSSHAAtxJRdKEbSkgIqg2CIOXac1gSYGCnxM4kgAxQMZVyoZahwAGw6giMvO26clA51hdBkMCOPpJD4twIKoEhh+RD4YeQNAAQC/6DrgYF/Ryjfc4IwUMgM7IhFmJBaBob1fElQsEUYR9H9NRGCms2PG4xQB6uOoyHIpafDG48F4cuXR34ghIGSLJgMh4vAGYDUb1Wk8UoiDJoBq53QgfmAClVVn/UV3YAfIX+wfiR5CbXcNSpeRA86jJBHpBtwHpoQ9McdTCsAXxQyGYsb3cuLHlQlMBIqO5kLEQt2PtNGABplaSxN8TDtG/MGXxPsAG+IY2uA3mtGKeQYwtojEETKSLjcnLmqCV5TDA0oUiUV7pQxyjgB0cHamVuozAE4U1mSILUrsBpYR/AhB8B4N+RtRmm0Lxmo2bzbcn/YEAvAJRbf4e8GHOHS+T+Iv/RAIRjaxbUDlTqLUapQxPOwJjCeIGo21DEVGGLFtQ4/Zy7V4iWZ6iLc3iBScdQGXOo+gASUejvEJCTWIRu14i8WeoPA7xAxC6lhrxPjTfQAZCfE+P1PhjfQMpvqEhQBajqDwq4H0X0X03lsoOCLUWD2hqH5aIXbdn8QDBPADfU3kpHcuxpgyOe8KNGoEV4Z3CjNgQzk+B+I1eVCqItn8TcUYHxX+wgcQKvJ0BxFMV2KLGgPhwSo+A50P9RBMwADK3/ktO7yE+FLTb4B51ARUmK/N7hUkqqkfc5iA45fjpqA9CSnnttXcIoLQivHYGIm+QKD2O/EBmFssWkdeYwZ4ZDYe3UqpCgH8dwG4NJ4oa8QjcAZ4GAGxtw0mWdRZwiN4BbAdAa4mVwEsqquEYRIY0Ov9l0ISAQpz5j6jtnXoHPmHIY5UADeEKHc3dYI190NsqwiqyPHEacwxZDoHJype/wD6D/4KLuKL6Hz/AMqKKL/lRRRQj6B0ZRlItCN26eIRiEQQ876xxR6EFuYsGnwjwE07RtDzcWAMZIhBBQJIxfrzAs0IPN6UoGluSdwj0TzpA63CVF7AOFs9wWIgU/nUBPtRsENenDn0PzGVVqfD/MErgHX7ggfF5mwQQDy8oCjpBEED4/Mqr1EYc7PmFvEKp7A36o4Kk9vUdcQXI8xaPcNkhDDc4DB6j9HEF7JvzKSA3nkNDbn3ix2iD2V+eY9jmR4wMBGEaBfkIdQWesZr5hLVKCjUTfMY1Z38KytqO8eQuByEH7QKUgKnolDcNEvbpoOGw1/3W4fouv8Atf8AwMUUUAiiHMqV/wBuOFBNHmKgbCRlkF2uPEXQ6B6rnqPdgF5jXfmEy/DXkI8CB1Wuxa/cYLtPs7r5hJ4AHlA1IFYMH8w6docKo8E7R3Q1xBiit83Go4EJsfJ3C4PbV6gAvJOysHmN/NTUSBEB20PEtKsLgA2RBufR8iD/AO4yW/EDzFMc+TFoGsMPX4U7qhFSceBLMGaO74hODB7ARx5hWtC6bJH3OLwMgRBsSLWR1XxCo9nIBb4fEVEcy8OhmWwl6tL7wIEiWADQRzzKIe0C0UBtv3NNHakXByxO4ChFqwWg1w4cAiVkJGgB+Z4np9U7/wCfP0X/AFuKL6D/AOz+jjGo4/ofpghCu8SLW3xxCOtP3FbMIBMSzAulxEJTaATIfiEJkqDA3j7uXDtNpVcrXsGgpuDIJSBYf+w2SOfY7GVskbjnXEwgZjXmHowWgbO2YaLcm3yIwarHN4G4V1hsnZURALSY8T3hjwhwYNHnmALcB77B7hqjBNLgaR34g2lClfQcwyzacADzFdYCpGgDnzEeEAUD5/c8IFVbR3CDDYCGeF3uNylg5LgjUA6AF6IGUNcQNDURegIFyAE4iEOEg71iNcyrCyd9vmEJQnkcgjXMfl0YhWiDqZ6koL2XviAVXCj6b+FByIc/XH1UW/oPov8Akf8AwP8A8xCIPooofphg2UdjnQI/MKALCR1+BAQwKbre1zCQDBCSdxgLAiv1PCG6PEIYJFAGvcQ2+P6uFZAEfbVQJPEEAv4QSjfJ8o7icAAAEFfqZlgJXsJry5D3uJ7sGNmCwWaHA0JQQw7KhEyl9gK9/uDFhYkhdDUtsUb3EnUTOgD8f4QDUgBeAPLtOKMeHgNzOcEtjsnjhxLTiyAPJ35jCImHq1cHQLi0GgOIjLWfR3C4yI74OlKlaQQ9nQi4cACf5O4WvkGNLviHruDblCHkOOHvuOAEesRog75mbdeRidxiYjQmX1M9Pov/AIL6n6mOP/4KKKH6CGD/AIQ3EPpj1OiC7O+YMcAj1md3CQJ2KJ5/EVg2k099ysgACfdzCf0P/CNliAilZDJ4utw4KC9j5+IZGlK038cEILwr8oQbkRmT1cX+w8ANkmGIABgYjIP2hgtEI5q8k68TzVAM6gY8ZoQugF6KkD8QwFSFL4I35gNypUIvHrGJmRgC2h8QEC6i6CIx0XZHXpajcT2J8nczu6Bl64gK0WYonV7hZQuzpwTFAzKMfkirKUnHX3jAxgOuqhY+TQvzqCROKJDjtHcNgZGIQVl+UBMIqfB5BlBbJbFMCrjTiADAOR6M8oBz6zKD6CL6OP6L66/+B/4X1X/wEMX1X1/NBMc48YahPQEHHuQgq0EmbPGo4hOwxFbrUN2QDLncWSRUcnzrxEhCTyR+JaShTDd3DgUULyWCmBxi7OvPEGxSBvuOOROnswIQkkxDo9Q2IpN/iWMqFfCCl0DC0Ts6gMGlYcDPJFyP08zMkTiuePiBBrZEB4gpos7Low7HAgbPbc5PC2OC4c4x3GlAODVCz+YEKP3ejqEWAWdsHv8AcDydAR3u4FeLwUDP8a4gIDERXHUMFgQcPdQVlSoC9/xFbxNTWHpKBFBK6h+jgN/8Ken/AA+Pq+56xiP/AJUUUUX/AM3GY439OKYBcCu0LcG6KpQ78wuhIRb2wVxxFAiG+H3MBi0ER6oTiIZ7tXGftcG7gHuHs5/2LCekpR1/kx0wTgWmfxEC3WNtfuAvhVn7mNuMSlrzBFFTOvLMN4Ab1OhrzEFvJHCauoYikMHpxMkQdkvvnxChIAL9NQm6ABePIjUSIImR9dQajonLqq3AMsntUW0NQqZjwe4/MQQkH4/tQQYITBh2juHPMbDhh4YggtTK8mB5Qf8AcU9RpPpHUBtMNiz0PzOFF3BqEyQw/V39B9H1Lj7nmM4H0X/Q/wC3H/8AUI4MyjYhcfMEEBAxPhA65Cji/M3/AIPTbuYqQ7YEU8ETIpfjiEBAagxzcSwYQL9tQOmRVYM4/wBhYWoWwT19oRAqliguhuPk3L8QEiqCtLoSxj2gIAuCOWEF6xQMXZJmqMJY5m1QwB4I/MCIMi2QyVBk99F2twhIsRAB+DuGnQZuyJxDCtLJ7ttwQSRUbD+1E1pF8p8RFwBjXpqXtrLlorUKygBWj1FkQf8A1j5IY1ADdR4bYpk9GUKBKCPYxo/QeJxOYf8A4KXxFFF/yoov/wARi+vg/QDqIYhe7cD0n5bQiE9NfqhuCExqaRYmtt/nMAcJ4OTHg5g5d3qAZVRjJJPH3lsQodCDP7ijsTZ9dQoAIUH1qDyrDNiVy4liPLhVjmHIvwmK9EICILACr1jvULZ5W/MDgg2QKyH+IQ/ZQOsaQDpAPqFx4htNAoEpVJivuC/A6hV+yx8EMEGF/CXlmJsaFzXlZ8QxshGnHQlvY9TyhsgldD9xEZ44n3+oUgLKemBVTaIzBzBy5t9w/VGQ950J1/edCdf3nQn+tOt7zre8ZYIlqAessXywrCBhBkBH4D3n+9Ot7z/Sn+lATATFb1mdnr9DWZ/rT/SjcD7wexDzLl8swAfriJ6zNb1h/wCB9PERoMH9wULMSR8CGeI0UGBCCSIMLDngjUMYsYsG4E3W1xEtlTH2jLiaW3X6hhj2SDR8vmUCh8DriJc1x+SdwhcQXB9gEiBwZApoaWRjZAoowsCp6fMMr7CenbSLSG4MScZj8MdBCKKdEH8QxQA64oYlc4RaDm5guZdL3UKOlrNXtCWMt6IJbEgB2vzHfTMC9QhhN5Aa2uOJhclnrUOoBa3ot8QFYQTj5jXiOwTex3wO4UQROEAUuXmDiYowYhYuYAkf086kG0ogCFFEMhghZlvADrl3BngYAyL7X4dqQscAxXtoIA7pGbIIntgQ6I8+NvcwMoRD9YPRdWIwICDvmMZVEsB3Mxaog7APkSB5gblwNJccdpLaAmz+OCYUBB5hoYiGNjYjB0Aj5gV8GwiGHBNETlngbuirRhTAP0v8Rmxl0EiuBBROgLB4Jb8MdwhyJny4IlHuiW+ZkqBxkl/kO+fQgBAYMpmEgtx9LtfREmDoBHzAp5EiSdgr0ItkOylA1rgaStKzFToCbP47gThC5umqUfwOSaED2TJ4KX+3MnskHWDe8iHcRgcqLS/7qTB104jSCKHxL/p96f2i2UzDMdft43Cz8KJpfeHboIPHniJT9AwfxAccrL05l6fzjiBLI/zuOtMDl6G4mZ6cPk8wDMOyn3bHfLh2NBIwTAfebd0XDVwWoccQNyg44PHKm16nR4B1xAiNE+ZAB1MX4rslQ/aZE2zwNDuAFEEQZD4jo80vLVQLIKQ5ceQwH6eZzSK7mFJ4aeoQtWUPJlIPJOoVmASAPhCK6C0A0I/ChgskOIH4grcbP0YE6UzFPLqXNZT1gAMgf9H2gCAHENZJSkDtC+X0yDQI5InzApxhkQA6gZRI4CmBFekqCMdTMuQr+UFvulAAQAhJL8NigQdJLUZ37IWAdgoiFKsy/jPtn8HjBAY7WHACtuPnzBkGsa4Kok4kHAkB+sMJ8nZOaXnzHmQahJpFEi4E7wIQJXnbfIwI8TLZghkGhFLex8DZDpqMC0HH6ImqLEgyvSDU8qgAgIcABoW5QJaSUAhBWrEGDsFEeI42U3EvEUjsAER6AGByI0ZirJkFyg8wI7CACAYepCPRDYnr/g/TIfB6SuD4GrgiENQceYAOOC353ACITh7RpHJQHX7ivbZR1s6giUoCFF+v70AMUBOQIYmwPxA/MInCJJCLHAeeYMWZY4A0vfM4ErWjA0E2VvRDhgZiSjgbCGkdeIIsDkYQ5C3Aw83HUbxFjfY8R/xqGHfKAzqmGHkj3cAt4zB73ChuEz5RvYchBDnPxoU5TI9zMB3DgZQAyhxUGbdsw/2eOuyYiFgmr2oWqApDvzHFmg57YEB1O0WxESmJgtwTtQ45zazgRnbVC6ixO20rNX3v0jjgHAk10LAFt7zEPoe7BNRW32dGpWxqWlwdO/p2ZONckt3QIRYaIQ+oZR1N2MHYPHMc3gEQNaxBbAxxV8AjFhMhxj6KI4j6D1hKAAIjREFvjwZdAAzbc51LKiTYNG7kEFBAbQOoNEvnovtVIx9A/wCtxDeEoIO6HP8AS5H0LEpL8H/oqV6cQzOdQm3UOAII226AHxA0Bm7e24wSEGGf2h70AI1ev3EoACvykF4TcxewPiRqF3wQED0PJ7xBq5khAVZlOkPa1HSiWCEjy9Qn7oCvO4HjDz+0fnXs4MNogAPJ6XqJeqKOgfy5VpIg48QONXE/ZW/Eu6jJoZPAQnZxYAumo64A4Y/Z7ggmwCYHll+I8zEKN6EJAuTZT+CDbDGYdNnk/sQ/VU3PHMMjg3dhI6gvM2bAdcfRHIM8zGgVBO+YZ8YTQLAkD29hOo34/wCYpKse5FfflBfmALK9kKIMkgdl5VA049f7uTU6Z3KC+vO0oMvET6uhNw0X+FDEmWUdTdjA0KzxHN4BEKe8/wDC2NwJGR7wIJViH2svHCTS4ONHUYZ4XuCMgjBBsTGgpAAD2CCAP4vI/wDQV89PBi/UH/e4nyM/k6T+lyPqWS/B/wCmLHOqxCD7wXFw/LZiclfx9DU4HOOV0PxC/IwE4Wj3CuKGDp+YwTQdS3AhyANQslHJA+0OCINYMQDlDVQQZ3GY1VljzLgyJ6Z6jC4B7bUAUyArEmagPIf+oEtqUIm6JvtDO+5IZDuDCUgDfl+4WThYZA2hNomGiVA8TZeJVCLCUQ0WH1CHtXr7w54mydQh7PB+IZmaYb34g2VXDR4lJiXQ9H7Q0Roqh9ncM8DO2DxcAsviDSA8ReJgoQjiITowfSxDqACqUZePY+76Lr1SP2pCBIPGIAgV86/l9M1LOBFwZCDgFCbWDKcGxOArNAUAQifiCOGCGIjQodh0Ts2M/lcfT38b9s/h8Z/L5+qNxGwDE5VA9Dg9X5kIgXDKphVoEjvO43wAo5WQ9AT6TKon2+gL56HRARmAwTChMACITYV8hYHZCvzDWmmoAVxSFSAIg7wQFH8yI2MlBaGYA2jVktGCDlw2zD/VQUuv+DBEbATBPSJjwdYrWR8QS1+5RI1CrNoMxYAiFN3MrMymoboGUoIQ6dbhJSELFERm/nFa8zcCjkh51As81FrRh08xZ/8AMIVw4h6H4g+AMmvD66gD+xq7mRhCEytUIQHnlWWFSzggAHPR1DACSH/0Io2HVLmIQsKSPK3yofj1T9QmGOokfPSIphZ8wjmrQ3KASbfHmZLRAB2McPKBsDesFliUh5gwAmy6G5Q+oes4ykJCB8hw42HQssFkQRAgq1wAzDisTFYKCSrAIxuO/t3kbPrIQSIiYEYEguCn7ehciREpjiOshRpCKm6gluEgfkAL6gOUMAo6oQ5JnqAImi3wtcIc0EQVEcxlE0SmBYNkGdcQm6gTwSAVDj7lbVXeQmwSdZTMqAI6UAQJAyvSOTcCGCRo9EUejNQwtHkQ+4D1ggmBQPoCx7mUkXEcbhFFAOTZ0LiBMhe3GSgr7mrmXAtzBRsAhD95k+rmjQ4FBGTsbmgE8hIOzBYP4xbdkUojYFQe0QllF5M6OwdHmwdhIUnkx7wla0wT2EA9/EAzUCw8Pj5L/wCK5jE4R3n+oZ1DMezJ0N+Zd0x/pqFCHV7BaR3NqChQuSftPdMpKkO0AqGKh/SJUh6UolieS+8NLJKYB1z5hXIDaMJGNa0BfiGjOkEbZV6xAan4ImOCkB6LPpG9+NHJgBSnYQSyTxGowGB0lzAd2N2Zj7FhVwFuIkTk+kcC7WYKoIbbgksIfYXMKRxORiQggS/cIwSgB1UixrqGVJwFx+YzAMrZeYRHhYBYDzuPPQZfqMKK5o1CLEAZTl6njX1GJvcJTPtope8RsQwQbuhAiEdif4qE2LBFmGAfs4ghefEVrMJF3hA69OmKXpCbSPjTE+ZcR6B0JpXSZQO4vKwrURwPoFXkYoYYQkAT1y8QBQ+A5Q6maUHEEjuH50nqCwEiAlIRwmHiEzylephOBtxUBW7ZvUXAIthj01AO9/n8S+06ljYhS8149oWELoswLk/tA4EwYQV4jyB0oxWePI8z0yB5kccBrzENRYH7wACQnA++FSKMtcH3PQg12PUJy7pgDzCr8AeUCvMOSFHLtJZHYZXpAb9AAOmYcFeQfaMh645mWPl8Mw/FcM6dcwMEmyRwBqGYZVbAHQh/cW/EC9TwPaChyL/0Qo88PscRoT3+BqZxAhRi9zIEF4+ihrEZ4+r/AOXH9H19B/8AE/Tx9bhMAS2CCNToQAWQ+jgyFALFaINGQlb6IpRD0AQK2FkfIj7RoxUpj6G/MXImvzD5G4Bk3EMi5kPlNSM9wf5qAoXBEEUCAhaa/C5ivZnOD+ZeLRqqUCepqAVp0NwDwkAMSE2pdraXXm0T4DMDxWIZtbGoIEvckKX5i7pGRzDABW4LnRB6uIPhYa+hEBi6CdmIIBivxzNvwIKnUYEvVBeZ5EhNPMOtvaduOOmYNCACymX5lyL28xZH9IgBO18QGdI4/ozHqMfTxHO44Po/pX0K2RDpIejNgftKMbyELk/A5eeJ0PDgOARB7iWLe4CltgVCMtoC/UJTgLMN7iogy6eYasP+FqJVVwgG0MmE3gCv3GeBDWfJO4Wg+iorUPM/DIHpGECq5QpS7Dx1AGhl/VOFHnXZhwJECxegbLAH/sbgIstodncW99tRBgP72gDp5hUrvmF5KnvUGgquOfO45BnLjYLE0gWfEpg+w74HPmBYAZnuKpQg4AGWoMPAqhcXs6LgKRJtARhXWxHY9z6Qx6IHb2JX2oIkcvnmEJpoeOYIgXCP0yAkxzHkqFbIFDYnSiRiE8hPZ4j1cF8dcQw7QYMRaSvb6vmI1jY8xWd5HmICOCIQavUEgF1OjEWQoQ596EVH2UDsZyFAMHCACeADnxPK4a5kCw2k8HKMEKTgAFmINFVqsWfxKKoBDYlBLe9kAJ6jG9pJ7tzJxQUtq5jhgyTGokMIWK6l1FiLG0IqC7NtPaAYqPNI4htepJIK87EoPMKGjl8ZJQ250MEZz/KHDnPID4Q4pX4IQGQLsPh+4EXIdC0rfiPnYD8zDBAhiaR+YkPuMB2fmKxAViPJgDYHUXRcE+zYjFsCSN6IZMKE9HXxOapsPxBF15xDFagNIPuHrCeB0YXiJ+4EIQw4IZ8QPvyNYEFTPRQgLZAwnTRbZFBAwsy+oSZrxiAkYCh0ISqKFokGH79xmAAIFjKPP0Ryo8UITDyyX8KA9sniVHyONFoD9y0AQccY/EDSxbnRmMaGpx4nluh1K+aSqLz8y03ZJuGrGM4vPKBYQFlL7hgQk8H7hQCQNUr5ErAnU8RUX9XRrBcGAVxdg++UrVWaHQ1LH0CxB8AouAVcaHwCbFAXviEgr4cFAAwdTASywBEMfDjBZUE4gTuoLy0YMnJn7oPJEzOyKhzAVhOE8m4M2KGyoTTIiC8GFxK4gD+0L1MLKJxOB4AGMqAgL7H2KGKs14HI54cddzEJFWTuEU4AEJ5wIPbA21VGPWZuEH4INkqoQk03c6ZIHBIwBBZM4gacAarPe2M/r6HYXbO2jhLoYX7mExIPMCyaIM3qEkbSA/I35hNybhPBiPYsV26RMIuIAAfEsCTk6hsvwoe0Zd54hptCE9LMwFDQgvf489DUv6Aeh658RlDyovh4iZE6XCZ14mLR2MUBAquZW0BsgqC4EFuyJkNv9fECY2caAB+4Y6JCwEssbhKAJrK6XOj18zLJQwM4D1zKyyMSoSYYmtOircSPIQfoTMlkwJq1dzJAe3TfpOsAEnY+IUOg2/EAxFsZ1DtFdckMxi/zF749r0zvlRGjd0csZCmWTMTrQxAmvEAIAVIcQ3Fx6AKGCHEcyCFcna4b6UEVnydeZe9FkV6gyyP/ABL+0dwmMCMGo9GZxP5QMGUMOQOoDViHzX4DBHsXeCRaSITsAI3QiJiaaHQEMIrBBCEONbhwq58yDqKINg8wgbQVdoDbwhLP0ZWaC9VNguZb/wDEEPaiF9t4cIAFXAAC/wBmLsRZZK8+YS0JySgGJqQBpF4+IR24ghAXKGJYOebcQ+Bg/GoJThgHmEC5G8lbgCpiCwaYy+Ce/AQN7gA7MYEWtQ0rJ1+ohZaBgkkVuZ08KLk+eVCICKWeyfmWG0Byos2mwT4lbygBFkTDTZRKDACylAPIqbbqL5CQEOxCG+v3Dkzo2ev1Alx5X3hWI6JcwwKB78dwMPzgeoXl4SBQ6X5O5QgPymAGWIfDjibX9QzbJiTyCQcp5rQJQFCi5rk1iHoXeiLxo4cPlGAB67PWlGssAnM9fuBx9bKYI94WG5Xl77qJnG9mOcCfRWVHkcVyyuPMKjAk2S7MNEQdvxGEhwD0/twDaAr9x4rAPuivxBkEimG2yjKon35c3brT5h11Nzs4gDRRG+BH5cDVZEKJpmBw7EpJdn5gSjhtLS5h6IARRHxxD3HPWYnmChLyIs2x5QKGDnzCh8/9SMKPAUAbS0EG7PDYL/EPIijlgtzdrqUlBCGmVvxARgJewMifNwuogpAUOjTc7RgWghsdRkeoCDOkkFe+0V+VI4MMkxx7EnkB0NKbcEFka+8MT+SDv8eIQuIUTDgPvMxV/EMNulcMkY22EU1y4Oq/uHj9RISyfUFHjA8P64Gu8S48oYHvJIskQmLZGkAdnUKkQS0rdwHB5kEBujDSWBwz5n2bCYE80NSP3CkBE/ZDcBLg1oPSOoRgxO1tI7j7/wBRn8hCDKgivnUwIFWOI2MU5XjmMYIZLnxxB5tENwAMEVBfA8q9PgQOOiz/AOsNXYSi7AMGDtKIJOvaFB0yDwpQYh8rnbj7gwhnAS4BPv0uAs2sBvsxNdAQ64BuBsfgI9N+YRLlwb2BipfuIMH7wjEIeX8IMGzqIIWl4hcjYP8AYj0uMQfAiCgt+MwhEKU0DPMMRV6yGEAGD8trD1z5ngSulkNqBeJSqtg8zjsRow9S55jmCcehLZiBFPcLqw98CFkEy1aKnKH2cfjeUwSWcBFwMIl30y7R8QMqTvzHOBGzPvSGYiJMuIPHiNOuOZUTjAhUDQEmgQdQmQ6KBO7Zh4jQHhZ8wBRmxlyZcYl+d+YFRVHpviEsA5AgvVcuOJ7J8IuNsGZFrN1AAUZVA7Q7AoIM8oA8cD58j3DnKX9eYCqjaD3C7T9ShbBwsW8zcFaauw0Y6miB+SiB6uuigmgEYsDzCOKUVBa/KBJk/cF4RyM+kavEPQgLUGAHR6gKBOQt+Ig4IJLXUM5sAz4ZhGZq/JbcFwHmKMsTBOIhUn/BMjgOOWidIrskpLX32wWH9KcY6gp5T50wjq9QxAlwFlfJSpKaN/mKTaB5BPtEicWiQyWd5hkmM48RpRpeIQbIxUvi4Qm3r7xCKxgDmLBygkxeFowEgeTCspQmLJi04nCI7G4fnI4IeuRN8EOSWplEFHpmHQh6uZDBm3HMmesJ7hPMEk8ExiLwYCckaVa16gkTxBf8xwBki2ObVqeUOOniMkuuJfHrjosdeIcNhJiEo5/H0MR4l8DHxudpwXPmGgYLGxkFKWoAfeUKgb3EdsdBY5YxZHYpCFk2xHwVeJh+kxLihdRk8RSQwxXABjJxMuECAI75gt5a8QEBR+DuWJHSIYDPVhdPEuJgQkCV9NuVIJyh3Gix8hYh8LCu2fmELDCRBDwICo7MLAP9lea3QPR1DzCMI7Vz1dwXclWBQnEPAufXMWsAgcMGvvBgVqgfRDXCDQ7BKCaxL5TRb19hRhoIwGOi+ICCBGK9tS6gNxw6REDuBn1CBeAMYDNXbDm4Q9gBtFsCMKXbPg405yH8YIG9w+0CsQ8a8QIAxUlhuOQcn7QQObIoeIQQYBEQZYilU/wOHjFwa0TiBJYynxlxQg9gXI+8XHJA37lBj/BpRYPcXRUdS4BfwSqktieMWAYYODR+n5+iQnLMAh7QcuAefGYg0QJumb35gB08xBwXD/WokUxQznUwLDDVCLIExxYHZ/aZ9SqbIY/ML0KmWOK5qE/TLhwmoneSweCQP3hk0Jw60Ia5jpMAhGcCBJ0ZfiYXw/BACB/izLmcGOnUPAxGToDcDLMTT/yAvIa9xp4wc/8AnmE985ffcfuS7u5Rc8PMHij/AKUUgct72OoKKYNyZ8wtipKZI0PWLEAhUUQHpCdZ36Su9L6GYpAgYhgx1uBJWBHk7hlaACXaPTMUFgawNs+YgBHM+uRCqEu1QAAdSyJcARzxEQsegS+hgl9lBB2m9SIByvkhUkkWe5HGvvN/uM85cJUhIgWZJgR9oEFET1moH8AFf2EItIUXmZFcUMi7GcT5U9tQxk+VAaUyF6TEnD4lAeYyNFj3i05J3BMeapRzctOgO9kmHXITRbUBqJcYev6hyYpbbTiPkSAgB0JbGxQ5i++sTfgIM+vMDSMgK9q/Uag94h1Mf7MuQdRZi0xEO0PwTl22dCCsm5Ze2Y9Ajs02JyKMCI3vhODuLNIWC1GILnvPIiYgoQAAujO2YkE3xf7UpHk0AGh05cwxUDftzH9BWhwQ1EQDHiEH/YheEUorz/lM7gtRBaCtxR5MnhuBCt4PyYa33jz/AGoevxD+qEc5ebCj8G//AFwIyph1+PEawwCDnRETTMKwFTwHQ1MIyr2jgAOYUNxeEKNCB4iE4APyP4hKv9fMH6Iw3Qkfqe1/pB+UJCEf2algp9BgN0F7QcQk3p+UO6AaruUOwP0WXxDLRz9jowiD9o/eMUVy6StOgrF+YgWDDfgxQhAr5QtwNirZyd+IQ0QXigBOeCnHc5Kj+6M/Z+ItMkl8DgCWoVBge0fecDVXU9qB1CPCQoAihdGbnqDuGbbUsLuATI8heOID65FD23BGfwCf1LY5oa8kwsQFfY594CXgg5AFk/VU9595amr34QuZ6h1GEpQcMpCXqrXmKl1c5fB8uU1RXrTO/EAcAoHcoEnuQy55g0MszfuDjOzCwQoQVShjJm6UEA5glf23AiBMeCtQabMEEuL9LJCn6QDDKH5iAm0XLGXUMh4e0IHdLV5UyEncSeAB8dfaHQf60pS25OpwjEWmJ7h7mM/hOfrmHrCsSUVi9qX0capJFSlxl+YbhCEw4YaSVit3CU4keoGzAkdnZ/qNQ+KBDh4AQdBouARVPcKTHPcCEgb8nqGI5+xahEogn9iFJlQ/a/cEveGnS5M76X1EYLuNMnYB8kAIVkL9srZYPyqEUtpIGDqE+9CfviMQzUcnaMyywQ7HcPEFBJBBVECCPUQdd2ScwKGyIGAlmDjALBMRAIGgqj5xfhtwM91M+kUbkyr3hFRZ6pYZszDkozKsj9nMA14huZRQQ+0LK/zcMkVAfdhQl2FlGWbP1m3sogTCgYelDOtMj/nDh4jSDaGvMLXcHjz8wo+n8JRtsfBhQKvwGZrFxHQLe5BjYTBBqbkeVAmyYAAOCUIEbH/IdQNW56gxSqADWypaSTfWFa5lBg/SENveg+V4hMw6f/pKSFzM4aDDBg/sjJP5EJQBRgOzaEuAwDlnUqZL5E4jEChLIEmEIgHEcLBk60cwGAHBPUExixKUJAKBEeYGKEfnqBj4x6MIZMhJMPObMATCMf5yvzxUGXz5iGAInB3PXyltNlH7jYQcjQKUotSvbgBxr4MvvAbWgMhHNIpoGE0LBXblQBEefMszb3EReRUMBbjehQVSzCEvmAUXigu0BGUJ9TERqiPJDE3eJxFFBTcDTBmcBdvk78QKI+P/ACCc1aB06Cj9oyIm4cjehCA+6AOY3kEjM56+8xE1CQAoInkWYYnKei0oUCbIfVT01EKFIYlkfKI/JoyfMIqBLv31PQkOJSaspu2iMOy/UIDQBnLcSdx9ySDnTEW6YD8IJhdiaDM3M+mNbKMYUafMWGC5zGdwOiQu4QEOEQrw4xsL9IwrAHU2g7mDaBBfuAEVODzWOYBhbIR+8qAE6dCbRXfOl9KkkQPI0vtKwoe7ydQaf/UgJaEgIlcXrP6QQhsaMPnx5h0hBxiAJW4/SAJKgxQTb4jgcdqlNnADBmvw4WW5az3A0/hhQTgdhtVQHADQVBFK+XAHcnqL9I7TPzBKCbt6QCUkZ0aQRyoA4Go9RlBw+HLobj+EX3zgaDN3kHBxMEuXMyz6TaeFQc0gbPpHFizin1csmUwcpKEWEtY/MJ0cBIuMkFCML7Qr6/joSw+gwVDhjUVO+AKjcWY+urgx8/I0uYUCYCDYI46jwXodoUCx2PaAO0QBhH2AR9PHzCJ9puidK3GVwjxChb4dQOLH0DZJhfKSDUBd/iEfruohlGBTRSlS7O4hbICdOpmhg0sZiEG47N+OTuHgdh86i0OGC6J7xMES68gjhQZFSR3QxigND8wWGuOZ1qdw+Bw8XJ794TPgGAcbOEgEKg0gIPlyQm1qpVPYMPAoyfeNFDRgVN/5S/kWCOSDI7gAmHiKmMYRpCz4H1zB/QOguCNZT0Kog2ZUTKouTJOoWn3GOUJ5PPtEA4D/ABg90B53WuYKch6RkoMJ/wDkcdYEv+GEemDUIxAHrA0oV0RQFQ98Q4lVnjyGAuIUnlkAFLOYz+CqPILlhpfzBC1CO5casXPSBwCYSjIYSJx4bQ+EFDL30wRAKNZWzZlzVk4kN5Iv5nAcx2R9kAga5IahhWlgKpCvEoQ1ZMFrXwEFyKwElZ2RCRg7wvJHNEQ5Yume6gHwYqPtCZNQHhyTqBwJXkQhMcZBPIh7oMrx0JmIrB8+IaFTYMnW3iaaij3HqGBaGgxsX9oUS08NQGUBDKh1q4OTB8+ooWaraf7cXnt/sB4AgKCqPlz1BqExXy4p/CFwyMw8xl3BYRhrUbceIEs2HpzpQA8fuVGCkJswBp2QGSCXpxDhvAQADsmHIGf8UTgwHFgRHkU6XiHAsQiQg3mPAgv/AM1L+MkcGxiApIc3CBme5l4c7pZ5RulW8ePwgE2UniGjeCREifvg9QzP6G5WNSLy3Zv8RZ4gsekBOGfsxswMjwgCSRHDxGGOG4+abybJ+0Mzk1rV/ECr2ngP3BFm3TUKsgaFdQkiWnv4ikgQ9wp4KziM5+I0Ez+AWLL8Zg6L+mGhghsvqqFxIFHO7+0vApEbxPVrZ5MoMeyCiHzQ8BHqYXtQBYY7MauA2Yl4HkYWpEjcSYQqUYhnAjB1qFbgCaEBfoIKRRw887RBstEO5WeqQkY4l7SZDIjfcTEjAQMDg0VPhYguYYcmx7QKhQFmQ5qaaC8xDZXaDxGX5mWvzMKf3MP+swN/cwf6zCk/kYU/uYan3GDpG4Nmx8z5DZjg/OMmYHZgEQWvZixP3Gf6Zgatm+hHPVuPnbc8VjZno/uGbNxNYCdYIJQAGh8o8MBRODmRfv1CifyM9P5mACjj9ECyWLAvUwNACqCI4bMasAi7M8tfxL9FuPCBEuIQzbmabSFIUfMIggzUHsjGXCGAJ+8wQDAXCIoDAw7gJBaPEq/P0x2RT7hYZsyzwxDXiDJ3CxGqdmSRdlsxcrnRn//aAAwDAQACAAMAAAAQ/l4+s2vJGSluaxKD+5ARaETt/SNfYEg1bodcuk4+AXqfPrTgWM5RR38s6yKv+nDDVUQve/02qVfL0QrjuAX5P28l3fLjPmiaOmaVioeVGL3j1DTjG+wWjrhzDADm3RukHvv7KknOBRBCRcyJd5lFNIHKSmhDn2Qyh37CVY9IH/p2FvAOLyc19MHg3MNUKB/fKJSR99HKT7xkyMDbpL1VK+KZC71jJCzccaA7aS6bkpWbLvNrbWgPEBBP44HjuN0aytPo7l/B/PuPZttR5dFdZPbJvGZg1zA9J3IrDcav9Bd5pg9xNpp5Rp1J51pBNpvRAzqmGWd+n5mvSkMZx15R9kMIt0kIUooBk0kYIl5MX/TOBIt9+qCnOYoeifgpB1UkYYU8oEIE40AIcQ15PFzpn6nzc+Ed/nwNMaY29tZpcgZIRMAA8hI40Jl0sJVJFr3TlYOmj2TeFmhoR88ocZp4tN1soxFRhNNocw3Hr5JFXpWz0tv8UwYMqhFd841Y9o440YMggA08TsUeQEIvtQDuwCjJm3WHkhet18gZ0VkckwgA88840cAI7c1rIvSgGztiWNveSDS58889RksgCkU4Cw0oUscQWjlhhSEh5Nxn+PkRCOJMF9pcye2CCz4U8E9c+++vvH2wu6fDKh/xfnyMuTR7925haAywhaB688FT/wA880f7y4j2/K5egcQg/HgQ7kxkwkroBA/KOtBitP0/6zbN27Qv5ZvzERAR+rAisAhgP9Ggcuqmr+8l/wA9+/8A8++PfVBiiqENHNOZ7L+CkFoCuKI0QRINEgE1hH/nY4okPPt9g9yjnxp8NUmTFdRA5PIU4wEQIskUcOu6MAXsgf8A3q2DrvBkjzL0ekxVrwVmhA8DNLPJMCgrNIqkE3EP/wCY4iV+26OYJeOkLnKW/Rfqic8CA45LLKSpcRmjf9YaoJBByMy+05IEECugN3mlp4RkjjRjXRa/hb6jT58no/2eVJbhenHLc+dJUzQnPL2WQNpJMgZArpEy7pv8AcIeNgczyob/AHcCL1QtfKnx5FG6jKRK3fjXVJgx9LABr1GuWEGZ1NIEC3v7cGe7YYmVrZPNTFCrWl5EvFq2mW69611CQfwyIx7niyc37f8A/RHPZqUUDecODwg02d7Uxrh0CRaxwG7DC1oDuyJ7qY9QoD9picmgyKh+cB7zywoQw3GL4QuAiBRO78PPuWIi8yCK4o3ie62m3UcwKHB5rFGmi4fIkt3oikE9f7WDL4D1bVhwT0rU2jfQhLN05POOoVaMf//EACgRAQACAgIBAwQDAQEBAAAAAAEAESExEEFRIGFxMIGRsUCh8PHB4f/aAAgBAwEBPxC6qKP7gB2zDmLuM7i24h3QrSd4mIp3CnMMcR3LGWsGOHabTUdE0p7JfcsirDwGcuyLnM1N5SuxFNEfXDm2j2mZXUMAi1NueTtUNx5Iixy00OYcyrzKFoI1iFyqxMk8ot5jncDEeVmsIsGo2zMRdy0h7ysyyqI6qYdylseBD4jjUqXU90uHYnVTUraG0rdHCi1DUqZuACXnxPfGX3NxKyRJ0EVC5gvG0dyo6JT3PmGKXMYqYTMx2kqWZa6lA0bma2bVBRuY6iXDca64NwwXF6JTuN0QD3GpiUSJmoGVuASog7TLJMlktqG2XCOW+JRFTcBCZFXMPMIBLg85ZVEFsJ3BdS7UTEVQtdcHlENEDgqE0lEtHEdnUZWJXcIbTxlYqeZHHg1VmkMcpFeYMxUcDWePcI1xMOJlqOcQ1UsNSzUwg9xc4jvDMKGJZVyviDFxF6GUu5cxKG53NaiXKfMp5lFVwABUrwmivTR3N4RlqWRDLNQ1FE3FAjjqHmPYZhBrkomZaXM8Wl/Tanocajpmid5m+KblO421UwgnUeEvuXcbf4+px7RSVUSyVsjy1m8zMupRuX0Q1mOeBmWHJ9MPU8gXwkOpTLBLcruYaRZaYyJmY1GhKnc3l9A+mekjxrHnJ+JUTTcSmB28rrfUVoxngLqotsaC5VbmcVKgVzcuXL5uXLl8XLhK9QNl8On5Q1lKODQMy6ZQ1MrUaZYNQtYCgY6oa9NSoEqVK4qVKlSpUr0O0IlcLIssigYblnMpBiMssGRlEGJXc85drl3OuDk4PqVz08WwzDLPEuL6mRGIweNIFiAwIoYgWptnsRYNBOpaHJwfXNMrOKIdR1hBLHLtLMQ4BJFloKilwwZxErMSpXcRUG/Qf4RBfB9Tl3AAHMDA3Lztie6UzlOAV1MCVGBjcBJe5j0hYUTHEtD11KlSokr01KgchLxFRowNMsah2m0ixwZh7y8LE8pl3F8TWLiaxaTwgVwPSnB6O30No5SVJfczAQtkq0EAu1QXexgCoFVeIwvJawPUMLJaOSAqpYOkXskwG79WDmoB4uHPpuXz3KQU+YdRRWYEQigTxCDKX2L7RAErGj/2dEMe0pFOolww0mippC0hDj881KJWVDLZaX6309zCSXwp3zDAFsFn7YzLQl+B18zEoX+4lo/JHxfyRLcTvDdnGZxFEqaCVfJCC+Vy5XiQty5cuXLly4Mvi5foIgQCrEUpWZkUNrMZzuu5Wkz7OEyZB/sR/wCKVTEyVapgJjFS6C8OT3huC1/BOD0CgQslD5Cu2UxgOgmboM5T87JQ4cO8D8SpFq5c1mI9fzM4gjghAjQMFVEVTFVDJDZe3CV9c9SDmFhfYP7ZfI+zr4J4V8dRzCfmZA/NBH7owBOBd0V+oi7/AKzvgGCZWlITuM6dR0JEAeILWC4pByxMfSrkqNQqWeJcdsJiet9e9SqSkBQl/wBRZVB/viA6zYCGCCeHUbd8rEbt/wAwQzFBt8RJKVLtczl5Op9mEGFLZi8Evbgyg1yv03LlNS+Kd1xuYLYh2MocWaJ2DCCkZ92+xMIj9qinJ+ZR3/aIzQNvUcWIwpnMIqx8kwIT5lvT8y6yVh+YtWsb+WYNoHriLgG4FZ5YmESk7I3qfAe0t+HvuWuoKkC4oGjEReIQHbJl7gISLLsdLGVN8SNvkhiGVVEMXq8S7IHwuZZCU8SiyyhBmVCk2qo1NRChmLqCbwK7vtY3GzCSOKgS4LlhLxaplR/1ggLG6uUqqfNxCTUJXDpGeosoA2JLJmLBTcdDtDkoYOXPxG2bB/OGC6Q6qrBMSnN6gBvcJDuEJr7QENzCgxK1u5uHiPmNx3bqYNhLtEZDXhP1NQhnymdIRo4oRlbfMQLdw5CU060gsJbh5QkmCkuwixiMGU+2IMvSNY2Bc8lupgSxzLZBW0Pxc6QgCj98uYCH3MCaVk7suAmYKuIQLmKGqSbIru4iWyOYtj4jA3c4ZggB5cYCsbbM1EpS+7DhTKsosE9o/FAYuGBcyiYbIxjM3ng3UwlVOJsoA7gCiDwa19o7MBi8yoBhc0upSVLh33f1AaYCHMZTslzNn9eYeaBAHU/uEIJEqdylP/6zygfrjVH0EVTBUExiQWTU1tbkZmQaPJHBNDvpgk+H2lMrjiI1GiBwbjxYKgQPGVhUW9wjKNi5QEcTOkNmXaJ7eYKE3eYS2rSpVgqMSV3BYDb0kMvQRMw5WB0woUzAGL55f4llAWyARItpdyhxWkecTWJceUJo+OQKsHRPkyAQqCypSAmyhg2u5dbkCEJHgR5WluYRMPGKgCx56rB2GYBZQYP/APtR7KYlti2VVcOOQi1GsY4bZUYivqFGNRMv+1GMEGp8gSBAW+8IyqNypCtx4ZgvmbntCIn/xAApEQEAAgICAgEDBAMBAQAAAAABABEhMUFREGFxgZGhIECxwTDh8NHx/9oACAECAQE/EODiEynMo3VsSFVolGRY1nKiGtt/4mSeIm7XzLQTuNt2gGtTOH3iEZRAt3H5ENBCphj7xIv6EzMwAFodQYhm5oKnq5aJa5iaA/6nwJ0dRr6NQBHriVXFwgtYg3dxr2VuBCjL7MrAVBqYVo4hJ0lxjlgDLiLrgwBVsAAyXELkQLOpTY4thEFfEwpo+Mw2p/qUxx54gRbb+8qCT9tNAg/Sc53N6q9wIhaGiNrIP3hQvoxQvqGeybTi8dkJHcMMQ5lDVoM5nAJqg/zMq/o/+yjmqCLh/Ergwx3NSjvDLOpjyKcu/mV7b0znYCGzZZRsuoWL7lEyiWvMoK3Et3w4mN/I8sCTj8TnESVqFhGwaiwomWyIrbmqvmPiMOICCTKsNB13MpcvJxE2e4QCNmmHv/UEryn/AGJhmEFc9SxqMF449Rz3ZkefiKg2IUMssw3EGdkrVmtQ9w+qsUlIyjrk+0Qq0Q2KdJFwMyzpn+I4WEvrgjrXU/8AsithAyqKg5RQmZaoJjEl5TthAYNN8yoHFwtF4a9nTC93j175gED8zVwQc3DKeiZg7YDsRwXBShCmm/nEpbNezJKb+9nZ6n0Zx8RREvcV5q/EvSzEsiETL2sxU35S7BR66hYjiKO0zsynDLxVwYBmVMm2K5amNbQVs1LXlHVH1m5hgpMBJY2ScEruBCmVFePcJrRNqZGw/MzOn9QMVl4TTU+93BzBaeFwXZMMqvTr6SsKg77mEDXjDCJHsjSxjqIa+SWuNxmiGFs3cVTcy0rcqWc7YC52smBQsuHFqo0DMOKKTEW7nZ3HN1malFlAwQrbU9KyhhgcFjNZzZvshkQpuufFBYWyeyPKsAy7nqLWWKC1wQgpr5JRyTNGz6h3y7B1DQuZX9SaJxKBhmCjggdbf8w+INYjYpr/ALqVMsWmgztLjZ7Su6PDkrwqVFRX+LabfDDbLL8EDUIuL2lqo3BSvM+B9oo03NLGmJWVayrZmbSI/tRGvd88xCgr8olS8v8AX7fZJirgDlAQWaAcRAdIb67siwmmvCmBgiUYBKDWW2VAZte/cJQaVD9Ib0VRiC4eO6ofTb+35pphObJg1AG9XLT0hEHUKh+I6s8ErG4WTX8xAXuNZ1cKw8P4iM9huWQ5qXDBrT/e2Y4/bckKzm5uUC5dt/SoUInBUdEpSMhmcJia05AMJMyY2wrHuL7niAbuUnxf3ljtha9x5rmj8spN/ttHhzFTGCvF4+IXHR01948Dp8B9kV7cSghiDmciQvwae4bBhRlj25vXqXOZz95mLzR/7Hb+20ktuO6iQ7vMzBLuwEsmkuTLuI+gYdukDGZDELcku01X2lMGX+IgU5UQa+Kg3n9mteXZMceLcQ2hpqa2RaO6lwjkeCAOkLdkjsnMpAIIhw/3NhsKffUsLcYIBacP5Yqscft6YQePHYGiKPxGjhlwjIuZzy3ccCbiHT7Qe8ETOzUD1n8dw/xFyq2tr/UD7kpKf8Ny4uLJcuLLS5cuX5zCW6jrmCOx9kqqS+0RY4hAlEs4hLlKDNicfxEHBi1MTqXn0xXs/qIUb4jZWqj8xaHb9D+qpUqVKj/gN3ASuJdpzAW14FbhCbfpKIfRPrMzIvi+YCVoxFolDEZRvKLZqV515uX4XDxz4uXD9T+iwY6T3CEEyR6GKFIQRln0hUPnQrtjgwRAkByg791F1jpLuAUBmQFQ1HwSpaam/F+T9Ny/LE2YHfRKCTFjcwnjMTBUxSDJmArUclaisyVLovEQhwiwUPmPAwBm/Dz+IMtK8Z/yP6bj/CCliKFKIY20RIyMzoBEj1B1K9xFoRWn3E0RUThCTUCYrUm4q+jzUqVKlSpUplMpjZC2BUrxUrzcxL6liMMsVmdykdxW+UyAIG5eEiWMp7jv/uIorVn4l0i2fccwpuDUlS9IxUIxX/gfA3HUXHlhH9BLt1N1OYtzMMcJqZzkYfT6mGj5/wBxRONHBFuY4wPDr/2YlF5kQQiDGImr7gz7xGCv8DCEZtHwwj+gWKWpDd0mFhnuGILQizQPtHWgguQzCrRObFdHZKVUzHKCarJHM0fGStG5hj2LH9ARcuvI+ApG0Coty4twh8kuaq3t/wBxBCixYMEWOqFAWWJTBmKJrohD1CuXfuNX4iTsjLiImdQrSKsdp7h8Ht+jcqUTczKXia8ri4yaUv0qDlO5Xe56IXAuGSxWKyncIywuOZmzAuJ6Zb0LLJQC3fsSpu5QCuIWq1GZ+BKiXiUJijeftFDSxdLXM9kQFyjRCWpZNLI4LVfEucpyfEtfsQcy7K7OYrYz+B8OgrWU6A6uZ8b8EqUA94ldI8F0SzFOB+0s0KXStXMSYi4D/wAqOMMRzvq41q48FKUNAzQKIUByV9CVgY4gIFi6laVX4O3g1mZVKI/SVgnL/iH03DyWZV1+rKAH2gsL/aDkYPf8JUcWFB7TsBBM6Y3LdkY3NRnNR2xxK+I5lT3CvExJtkSANy93BY7FbL6m4ZKT4IYvqK36RIUa8ViYCjqHFKmmBDULqV3KENeUuYUYC7Mf1FQgDolebshmIAqD1mcq7/8AZW+E5CGJbM/WVC5/HcTFMyb8+2OaykZrO+Kl2NJxFWvrLSKf1HC0GqzfqayEs+GKrRWAZrPNdTogYKJh9x5VBvXjPCdZvEovkzctZjnZgvJKdsQ6GZxXLgxWVZ1zAYlSu7JdQZVrqWJER4OI05XFWYAq6VMslyeiVhhuLp4I8QPXNwTiCJOp7igqguA4uzCd5i1aKv54jI3xfXUU+EwAhmHCfLrKbOfDulxBuMZKjJrhebuCsyxgo01GSNwFLmKXeJQTzFcKykuO5pht14dQUq7Y7+GNOJQblPMITPMGBV2jpBKqQFLy9ELwUAHr+5o+pPomppPUvzBl5ruZO9KwWDhhc3NfJ0jRfMOBzsi3ADQexPQdxEsBHZi8ysRQyPOo3ny8QUUsEKwdTQO4skFWXORm2hyiDuB8WSaP+ubHRTw5lcNESEOValRiXiGb+cXAXUQIYgsikcplNIwy84nmBkowVzCfhb9zcHliV02YbvZZY8y7l1HMqCeAV4zJqjCY6EamAlxWRdSWkG4ZtqH8R2DQhi/ruBd6gF3aH5lgLcZmbNR/dFZXcXIirn//xAAoEAEAAgICAgEEAgMBAQAAAAABABEhMUFRYXGBEJGhscHwINHh8TD/2gAIAQEAAT8QrqYLRtKPXCZaFgqwDpcBikZA7k8ys3jFJRti7bcH2zRNmaIquadPvKSJhW0rO3xEDNwc50OTVcRqRuvK2lvKzHaZj+pbBwOBCVPK1FbXlVCAXCAui1zN3ZWJny2BBb9L+Zk7QKzx/wCIf67k/SQL6cncXZZ5XiUxpbskoswMHJcryLWOtVM2+WF5hSm3ylbYbHvVQ6mbNjbhrYxZu4HtfW0Wgp95CDr/AFFjGD5Iscy8uRyZINh41XcIBegt/wBMgT1IyEqFm6DeLsmK3oRa3ywT7DE1hs1WxYLvT6Kl5sRZ9AFgAtW4g/Bb6nsWRZ2lQs12pA3kFF/JOCpoI60tmxLhFffm5e2PBNAnWWN60AxVVKNuuU4R5xXUT4u+x5wVuBw+Jgt4K2XJe2biUM6OxFilN9ty2fPlSDRbMGSgEVY09NKzhlgPOqCq2B2K+4y+/O0VTNZ8EevNXaA4Vly9Y1FILfNpY8GUH6sHBT2jQuyjG1dkeCGAUrs4gbrLBYqGwhr1cIhmRVWTgMHeuDiKEzYSwMVS6wVcKI/2MoYE1b4m/wAoQ3Fi44t3j7we5aUR5g/UY9tcJVgxpgeCoxYfu7A2s2Fe5To0WncXQvCWNLjdRTWRG1W5jbuwz0i4iyzcxNY6c0xX+xYpwYShzeJ1yjRleVth7KgjFjkysVnBUIArCTKdJGhx8WzHyDRxuKiF5JuSxk+HMvuZTIaeUF5twTCuFVjWe4574Kh+cDTiV9PEG7JoZ6MRCt6sJ6AyeVGZi9iWx+XGab5csC+eAu86lQ28nBFuvmjg6Aqh4IlWdaRRvFLa1DBSQ5renWXadqV9plI+szXwAo0PMF/riQmVyPEUjkK+hLsX5+8KDmdKrxZh0bhI2DbzAZvs4NQhV5RxsYNDXsTUhGkXai0rwa4icb2CLMeATUNKl35iZmoB5qq9CzRcv43Ml2nLaDOItYoQeJ1UjZZKYBHGomisXHLjNxcr1SqFpMYawaai0nWjmbJ7bNSVpnDSisCtICjKQDyrZvL12XmHLslPK3OmjcTZnaIYeoypAZq2GqcPR3CIyNegWuEu50b5XtDXHcBld8b8shFQ0W1e8pi14htsEEqgY0Bz/pC42wqPMVZZZxDHvh6xpM+mJQnt8dBxdaqCu7lAaeEUOyypYW0cBM2dGi4izoosJwOi4GGxZFiswhM/MpnlkQx8HOuWOftq3lykux5xL777uj8k12ai6RQAkq6MWeVl9JNlJivlfyIrcquOW6RN56EpVCPZ1hq2s+CLZGFKghkV8mZ0QMFNaU7ZLgffiWL0N8MYhyMsOcBF2LwmWVGlThRt2YY6MyKyolc4Lbsl9NA6RXIJMrJ4ghum7NBTYDdhkifMD5HsBfXEuNyRDQiwutC7qKKztGqTYNKqo5jxM8MLK0H81y15wdq6Epx7Jdpt5zZqsz5fMFwxpMO4FuhyeYolMxdzD2QxTCgye9KBThZD7Xm3H5h66wX0mz/3xDGrTGhtHNDXlTcUBLh0YGfkIGozjTPh4QbeKtzNcmsH5dAfLmKH06oQmDskJCNhW4swpMAQpE2APn1Y/AxK+YQ62PyB6WwaxyDbxDQ9FMZZyZckuK8xVRjYe9+rBZ8xlHdnddFZZjJ3Pmv7rgxxyitfZlMe6mME6lrIsBu/UyS/DoUmoWmXWjTAch2LO3eCZPx/VFNUUdhnELXs3U+5UF0zDTzXfBQ+w8wfUCMIGwgdleBCo5zlUHCaugBmGfYCxbGAt7TFQ9KB0d1kJgwXKMoSie193CkuMolNP+gO5n5/TMRONteE3aWmCM0noWG4PRdGca9r8l3Mh5QB/wBU55JAnbp/f6MBQcU6yQOIkn4kY+WSNhMBq8ARwOVKJNq09MyyA2bF8IRjiFTHIbVndyp98AkGQpZeja9SqlqnWBDk7pV0jL7Nwo9g90wud1sA+Afc+Et8xkatQtrP0NxDaUvs5mcwzpil2tp+Ephoubyy0ihs+u0RQ8YlC3i8SzRdFR4R26oGjOl2MeEDL46XsA/wRXtVa6ZAGg7S0RmDCwtyr4hJijaoOBwO5VJWmo0I1rDfbGOe+0cN83LWmw3sEwqIxzmXjMAXrAdKF3edS+0cD6ZLALuZVJNSaqmxjbZMNw2NQ9hrPLlVbyMV4dRVQtR8tpQpcs3iBhrjhBnH7blFhdXIOY7HWJuz+lxrXYebgp1ZboqvS+Fy0c5GICOivncMq82vN00oC4gHmkz62lNg6NvKP/InVxRsTj4TIttlGsJbhaXakvbZTil2gGmAwTBeUetONjnyYO9bGGVCsga6+YFfezIqS25VfDiDFxYHIhkW6msixwtzsuvPhi1Kl2zTzlHCSvpIU49DhGzVUDtyGFb+ARPzJvSN5a+wxsBBKW7t+QmwmsKnDlby4iqbtHlRhqvnqDNmz0x6p1UIkJua8BbO0GxdzG+6u7vbCgSFu8wq1xZY9SwlNGpnkVaLKqA5zUj+Zz+MQgO8JE7aCw8dYi2dr6O0hNhWsHEU1YATw0bU0rUBHtN4O6bjmkWnIFRyHsBJQolojeW2GWC3J5Xt3RylF7Ldi6b3+HmUmCsHMIYC88MZiZUxdRScJk4jCRsbrpMXTk2vUsx8tTZKyo6MzcBRCdJu1VXUOVOm2nbQjg9ECVtNVuKCMW5XUsozxYzUXJz/ADEG5c0F8IOXXmFCsBqEbGPb1Cze4jtb5HtCLG2z9pXg41ZcaHF2moRKX1tIvsGWrMWmxmEx4Gy8NUI0+Xbx7INGkZnlUv8AUuH7pp5WRVWFkvcPq7O9FIXLwOM2QTTU4Esug8lhSxzV6oYbbNA6tQ2ecuHOuSrBiqWoJLUA9gcCehreIl9OStpFtTgxBRiJqO+FlSxz5S7rmbS1ginwQn25BudGM4cQuRFw108o439G3nLDCF7lLUUd9xh7Mel7EwPjGDZiIjYr/ixGAzlhtg6K+xBFwOpNXRVqzBu7CjDwluVxgixBs1gsI4BAQtIqasKXVjhd4hkbXlDk4ZwTUbovgeiKjvMtOPIXU9gIUbmSCaqimbaFekJZTEupoqwLYy5i0smlLqA08iBmmlvnNl3whK8kXv7ePzBwONJ8Pef3CmRT6p92BHfkbYDY4W+YyBqDc7yGAaqwlXfR+5wrQAVVXiLAVJqPQuoELTMwsZ5Qth2jY20tqm4tT9zAZUWsWsf7HUbkkKxXMXg3TGnZhs4h5szIh58HQJQw+HyyrODYLqeArysZufninwoeEvcxDVFJuGk9ox9VqmQe4WgLcJXhVGsZcuPTiWtYKVw+al0N5W+oGud144lgz7rOfAL8IpJOKoonhAwZ1IWKRnLg0r8RDo9wj0uj2Usqa4Ly/NBXlWLU9SgyGdqGUeIcOLuK3r0p+JaQxxYNLcptUou6Mt/BMA12lyPLM7q1BWylYEbXNBcWkckNaTjr/vEp2waO2YmeyT0MM3c0l8DyvzLJ8Ly0ORycYeodvS8NLSL8vC4GU9EszNM0D6ZaEVZLkWabbIzQQCE23f3l+iIvdVLm19GmYIwpE+FWWqv2QiPBnVlcyxexdcEaHGMNWti+WbqUExK/GEvg78EYDNCKfMYL0G9yskpdIoLtbIcR9EVwnMhx4zvuXbwugXsiA2+9ytTFChr5jbtJhbHtTyK0QNskEGU8ro+SBD7SzY1IiSG/a1cCOhlcCVkh3ZIP8EPlLynsDtqZRWBu6lRQy6RSAHxR7gMfQmQwtbOS6+YBW2XcuXaeA06qClvwHWU8vhDalWFmyAQNbHDAHgZ2lX4GBIpQ27T2IXjk/hg9oZc/ZnyyqK9mvq5fdyKz3GZB5XbA+DKbjJFPnJ4V+0vylo7xHh+9QWxhQ8M0bd4cSlZChfaWdw71mCoi0dm6Twb3uWeVzr+guoFCwk/yl57zRUCDU3ynKqLA8TjWD02xp/mJxrkcLCqy/MDrEEZhqGruVxUpRWyUQsLfYdvmDXr4a6GScM1uWosF0dP2PlEE4R6SNowFXpGTpxntZpMyQQTHRRT7+IE21AfJpt+d+Z2ocPK3MWyFx6mHnp8dBnYXpFgFBFmX0D4ydQeDSr2ysk4C/EEI6JEqwUFnSmYpPio+UMaxmWAXMunBbGXIsIfQjOorZuzvkqXTYX7dAVhc+VjGXFD5gkcz7ETxIicDnbbEdQH3+QLOLJam61PlhRWFNYZaUmBgb2c00dEt2scxHTkyV1AO3u0x+YRNsErP8+HyZCr5BCxnCc1hS+Li3SQDOhwQX1APF3DOZti3kg41f585jImyjxKK2vsFYWzmIKeIbsNbSuHjBbssOK5ikHsGQtWoUTDr/wCf0tcpwtu1UR4CM0tJhQ6YgBJpTQ4KFD+SyXMgGy1pVm4Yi5EjCjlAr2IZUkopra3RiYKt2Xsx6ASrYuXoGzKgFHNxGrxdLPPd8nmK5CSXAPKlPKo6WR2NQjh8rl0WPHOgBnO3xilSK9zqUWlC0SpnLtACS4oB2MxqShDdioX4ZWMAoU2zkYWvsIhDkB4xoi19tTaxl6cJWA+B7Rm+2cYH7rbdMF6xPUR6ByMuA2gu1s4VlFl4nso+H6mV5itDra7cnCs3g2wqXuk2e+ZhXlG88KxXkcG0KjApmAZJgtwLS4Sfol08VMSyVg7ruZ/ihWRgMm+WcUfW+bk6+UeRkkSDLDTh8GDLcbYsUGA3Hdik+BTFHFRSgcmNr4QKK0ixo+yM+c1AqJRgZIPorFVgeo+7cp6tbKTlaGjbvEDQOZTn+T+UQIvU6TaqNVCJoDCxrYycXG1O5YvOEo7S4JnV4Aflp6U8QK/WFDGW3L5qM6qwQWFjZvLqowwCpne+CFq7EtpBBVWBylIKyNfKgLN/cimSZFxuvpK8Zi8yZgNGm18hotminewMMi6NNN4lFf2H7Cba9lVucKgYtWbr0ZcmAiJlxyyzh1B6yVWUpM4YVAfuCoaUUbwx4il819tk16OoxA3UoKiuqPamMA+Z+AuYMZtYHcQQMqKneS4POMRhW8KoqtiExTEQa8eGSpuubK2weN19p3hu71+K+HmPttx7pYs5ChfkjAOVcfPESOZxCOoxcmxNL/YR9qALFHQr2brEuDQFmuSeQ5ZqrhSoRorFToZoO0XmpdxZQwqH2ztm17YniwcY7jm79e5QTlY4Zm5uuhtyNBVrYfkNHI45GXDOYZ1VcrFOQX4HmVXGjLKyXgFudTzv/wCfhgs8lyuj8x3zQXBxi7i7IxqCDxhSjFrzF47hnFRHCYxdgudRTA/Hcvj3OXGln+6JPw66CnK2wNDCVag0iI0qBYDEhXfXnKqg8/OYWCf6ZcFjVhlfAS7mAVRZxMX0oa1F4XU4qmU3SZ05fcTyctnQnOd7Syi1FTJmMnyqTwp5w179AZDtfygg9PrhQboQqyH/AHnLPfKnKLVbmL7T3FbYq8OotmDaoz2UhvhicxHy+0jQL1Nt/BmgWbh4lUUqIrV8HECyXCeXS3KESJmqivabJ9vEsIwu19AxrscUV0JcPLsv1qH4WryCoO72VaxUIkniXZ0kbf1qX9VhRYuR7goAtWhAaxthmNp9I3cySlu8VZpoT4mj7cHUbZPQhunqV19n4I8nbdRZjBrLJrM/RjooqsKDTwRMAGqSlIZVcHCoFNYVSIELsg6loeEAlt/hWZyJATVxPG7OIMmO6+hDbKwu9xKhbzjcrN2wd/ZA5rjwi8mtg3Ud5ZQrC8Pe9g4oXdy7KY2DtsmVyrUVPIYwC/cKYauFAfTVUeBbDrUYpSZHYkrwllmlYn7HcHsHFRe4uch7biHO1VDQs+bGrYTwPSmtaTA8nmVFzuvgw5uww73K1UU5dDaLt2hNQgRDaphUwIuDeKzgaAvruWW+ytPcqv5eEsIm9jYaBdWjlzifMnt8J/UDEsianuFyrHhGAttV3FgpbWWVh1QJBAxUzQHcsk8IYDx8sxPSse5fyHXBjp9G472HPozFqX8tGHYO7UtkuMJtnOX0W1A1BQY2pvhfylnQCpqRk2LGhmPJ0ksakMmUpu+GFJWLKmKaOBl8Zp2MEbaDYNW7XqGAbCmP4NMcNRJkcaTyDVGuqvmYRVgLuQyF+weZa4dQ8yun5Ed/Lj3IB4fDmFogoasCoJdu4ViB0DmY9EYOgKsQStWEcm8rLHgj7SK0OE3XiV7ntsdy8sDDSyt8KY9yt4sOtAYBW6YGIwN9r/LLdRQrqV4AGAGkpIaPFxKIuxFoWZM18x7aBcF1lqDJ2kIpvJ/TnE6XMqfYlAxrpleuUeB9iMFmNc0cjtGCFH8Ly8zbOR4iKaDOQA7nFsHVeZB2MHwZpmRiq0xFaVX4iIaoPhpKyxDQbmsboYSfllTq3gap2Aq1MuplASZ88zYw8R6GbKCYX3PtNFUZIdZ4Bh9tVV8KOQO+r5iOsIM6LZQumDbKUAyKgJVrqyfZ3V9tkIOyUy+qQAtWyp6AI60MpUKYZLWFw220B5UH10nZ4gb3YsaC8SqEbiFkL05fGpjoHmlpFOVZDmpT5/SRvQEFY505KWZQ6DDuV0TKuVdIuitO4Z9IJcbaOAmMtg2F3GktTGZ9E6acCnSpMKDRz1iOzX7RNUUdlUhUpY4xpCt0MKUXJlFNFmrgxxklbRW0C7Q2hFb730FWuIVbSBWs0nkYzNwuVz5Qab6JDTqEXvKtUZ8ojQVQqLu3h5S1FKBbjzZt88EJJiO3MMK3lgqCVUuKtvU0qNy2kCKicPs35lkqU+3aAahRJ+/QcuUxKtmyxSFcHAz1NHM0Y+RYlRPylTIXyeBYkd/+1AU2nNaYzGp7jYAFIQBhWFJxlWipCLRoHgcRQChNdq6DFMuIhTxRaZrJyrnJ4lFekcXkCvdMx1mRjicEVWTnuEHCl1YWeYcMZgZAfXgzVHT7I8gYuZsdDZGjJaDljtfwplYaDibbQivugCZldHCN09XxGpYFDqU4Eys9zQJojkXlwaGO5tJjSJBh9keiL0HnZXAocolF7GMsVq1R3Frs8a3ALqxB0wgqY1RW6paAt71Lly0u2Hmm3cFkZZxIKUQeDmHSDiquCcUHYSXsfiiEGnWlDFQ5SrsO1UA0WYUdqOargavncRB++IvFzaPMYy0dmCxeLhGlpkEDmLyDl3qZumoNFy1XtmJHM0cwVwHwMuGFhu05VZjeAY/vC+qu41XGE7e3a2ykKKzFgirSv8ap5XFttEbKsHDfC2H90cwH8o1EsCkb9kv7JelbIvLtTNxTegKA1SbHaDlm7sXyZfEFzjKXbQTt8wpNz7EEV9tVXSZwvCqlYy4m0o4K2nVQtIplmXwu0HUNPgmOpzT8+UBF17vBZhB7aybkS6coMWvEUu1tc6J7Bl6mZeksQMv7qvqVenFWF8AphR3NgNuMUbXAsMse1LdjHIAjJ34SwmDhYOGKMvo70wq8lxeo0Z5iKDmikxrc6G/ROl/aAqygN9LuV5UPvLrucolk5585pi43dW7icI2lW4LbweBMAtvO5jzccAhkb9EqYZRu4RRmldQ2uUsZynF6CeYzzX1vZaB4Q2HgO0Uxg5dTNLJsKFpQdjcvT8Mq2ArIF7q8RTbmjalU0GkhVao269DTzipUQS8Gwu2K6xWipv1CWmPfhcXJj2d1DNswanAYXepubYXyw4HHkjoddabfYCfDKsJh81Qzhvyj01g7004PZFPVQ89iui6HriahqwvZ6TP58wHFrfPM9hl3HrFol4MtKps+0shyVsbj5K9QBO4PuHD7BjqtqroVyCM+iLrQtZ72cTwjSppUczhPB9xOIqa7QX00vtObXRd0uq1Tp5g9l9Cxm6BPn3KtnOLloWXaLmVhoEldAimzCwF0xgi0fYEco+vmULgAMLd3DwCmLrobBy25h1F+LYOBfJwwi3tKLWtIlsK/Drtl4qvAxa7h16lF3roNr0GZur17reAcBsCUqr5B54Su291AhyaT2vaKVy0dRXt6K8uWla7U3qW/vFR08+0xycxIOaHY0XzhpzzMNSsWw9xC/vFo0VQtC4/0hxBmNNbqXirA0aHMBAMai9vQsgCbxiD54Gq5senTSTADOHhuPVkGinV6F8nzF+UBbXZVbu6zEioiomj2kZQS6F98fvqnheKaxwDo1j+hAtLiy75gGrgQwzx1WKo2VYJQb1mKTINLIPpLBCtZORXYhK1qa6Ww1uAlZsluAYwrDu2ZAqdc0nXVyzO1+vlVinYgn+Ac5lQqw1pmsDjcI59jZeAuqMRRE3QOzBln5ggRlpIdvcJxoOH4U6NtmyHA2W6aaLqrpyMAZY40cDD1fqFFHUaNMkC8smGLrBX7mi0L42zTwQVmqTC9pgX4fMx5IEp5Dithy1iYa+eq68XQw4ybNni+Vd3ygBiZ1AYVFOJQ51Spew2ovLzKifHX/Kf8IunA8PLhZv8AiZDb4WHeqKUUZ7jJFBcFx1k/6pXBaPExY8tQNPGET4mHJxmLVjAMd9gHBzFNqgvmM57cxqJUfaXU2+5MBZbG6srdu9pnsSh2KKXC8zX/ALdTv2PeKxCYlnwAqlqDJi1zMKo4i20Bwr+I4+9XQHiI/EYo9KkchiVZZKliQZnXAyAaOZvIiuoOhnGd6uMDAEWkUuR+iN6F2MehuRmkPjFYOytr5b3GvGNTAQLy7Z4jq9qK6oja9Ooqiiyzd/6MwkmoLJKS6J7VDUAMxMnYtj4gBcyWRF2Dk0tLi6jgCuTheivzDaOu/lq3NBVoS3Vy6rBjQdLfEXACz0kvyS1EIvvIchBo3rRKXMUFibYI/Miv5AX8ENtK4XlgJw7LwMnJA6MfRcIyoTODhNFqyW5LQ54CsKV+BjSvUV3gA5g8/fwDIH4K3G8CDRHZKt3bXFPyab35wl+RIdUHgmNLACga9ysni2Zy9qZIxeI3qSmJiOxwZz1HSVZai0KMPygatl4TJtIo03b2JQ6aMx0IPpSDVlo0ubxL4lMP7idGhVkOvyxWfrDBsIragMZ+DFce7HEN6yznL5ZP2lWqkj96D8A4mwAR74g+ELuskIDOu3OWGLmmsRrMW/OBd76DU9pAM4gg2OTp1B7+lsO16OHEUGBKpK5GL6LikpkxbbOFCMHX/oQIqbNVMOyCix0XuJtN2c/4ZhAZuWxwYOE4eeKnHwXktdQLFouPlGlwQUoFc7Fk95gQcw/xAxRyB7jfFpoBzwt2EA54a1cVBixEyKlJ7KYvcEYVlXPOSyMOyo51kQD4TDQ5lhvUZrAPShbi/Zbd3RC6NDDu4ZUdAWrYCwFdIiRbuOugawT2Sr/IDrKx8CY8m4qtcSgYXIeyUgxGRbS2WoqtTd8sz+qK18yvEqZmzeA+0c3QYON2HTblmKEXJOdlchzcSY1oATlwNRJg3GBbtdHpiCO7G6337ny4lqsfkC+Brwjk0CUF3VNj0VCkZHYqh0eV25le/BAOL/7C4+qbro7oVb0XB0nN35nN+CEuFB/B0eG+ZTDW1fQcj+jD0s/NKGyrriGcOWdliU0XHs9pU28n+5ZpIq9GkyFZazMjdYINgnjtncSeJm60DhSohubrygGkXa19w0XgtaqHQxvHEsYzaV7CzVK9vUUNn6ivJSZ5ObOo/ZnpZhowUreSKJxO668C5FQMBzMK6lGvsCnDT6lBrlKXnA5NeKbldqzHzMNVWG28Yhr/AKr88ZReBV+EyP8Al1AhooED1KzX49Y5ADUqZbp2oFNg4IpMRHdcosgtY3M6lMB9Ht6UBwZjKCpjd1Fm1Z+I01dJDtOVp4RHYlfegPQB1M8eYVrgUN7ZqsRWNVd9EVZZxlsy4S6gTBs1fUxwpuYFjoghuXed6EpWL+UrynRVb7kHPmc8QW2YRrCCOlLA3l8RJZgrVALnzMDfy5lAyfaK4zQyUZqc8EHV/oymBkwXztx4iRwjcMvlA8XxNp2KqXc4Gm2ETsolKPSDnHCaNmoq52rbHhUU7Fmq5wHRawCcxnVciLrfQroY3bdii0tBodGqm4l7r+kqelkZ6T5ZehiBwvIoRk04QbZjXMUDKpDnMQtnCLELSHvpIVW3cOzLTRnDgQsYqhpYqOxbsLEKZHqVFKWl3w+6h6nK1W25bB/BcFbYmqirtebDKd1C4JRdaygAOElN0qw3+IHMXK5Uo2LlKmzOVWHB7biYyzUotfRfcCCcBmcPhkdypprC8/YmnJibzOG1fspXzAzPU60x4DjepRPZeq4C7uIz9eT5mCraNj1OPAxeWMsshkSqH52elUxleFTlt82HfdbprEsnWKOPYHCqeUNx5AszgcO+WbiYPBQO03YhSWPQveYgZR5Ij/rsBRVV6rOCps5P6AW+cukPtv1XPtOqxuFxtkD3QICw4Nx2J9K3TOD7jTWaDmOwJG1RqJVHOo21aW+SAjMiXZ+CC5DxDymEp/gOScNQFKARN9smzdB9sQ+421AHooX5ZgtGEk8wwoZ4cMOaip5WYzp1Zl1ErZIbQoy0l11bCTKR8qun8e5ubgkNcpaqHSLC+xO5Ad+VuZsC1+pcNlGuMQy8hx5hDQWrfqN4iZndgozQlK+lVWrwbfN1xlDK3EW7KscbYvZRIrQYEoADhUoZ2tfZ3La4RK6qtPZm58pY3cC6uQZUdWYI2nMLbuCy5cr+CFY50GIhLvlL2Z9yuQHhncX7gD38xgLm0BAS3ENEF1D1ATYbZqnTlNc4Kp8mdSmXmpraGwD5NQgZQoWrrzMuJVQP7qcozq6hkPMqZjCE8gQhtqheKocrx8psgfGutrRQwrnUDiC2zg6S3+0Qvp6KN55EdmwXnRZimH8x9XxBzdDTMJiIXfc9AOMwvECzWll5L0LincNhM0MVW1mN3efoYIsU1VxIdmW4AuGEvZOjDHzvmA5nQOQWiugfU3ioZ5gLp5riB/1EHZGsD2dS6F7Qn7/l84hRZQeAFQFEoB3FeAl3GQRs9kdogWKtrWPOtIMYIbNtygHpkeXzIJ0KMeY4mNI4YFdMN0RI6rF5PiVRNCRtgpnpe2IwQq1ujFD05hylKxjArw1bWI9PZvqtKbd/uIx3ktsG4HTiDbU3eEysAc8E3pNo2/YpY9zY355fVBu8Z7Wz0ZmOAjVp1NJBrHdBUWNKS8IJQbdFFGqT6VEtL4qxQBdpBzUawI629S4WrVmG74BErRcn/oiHNkV7d+pvwwdQzQqlazMnBY6uJa28krZxht8jAzfdAP8ABGzi7CbS3RmIyGwX4CYIXWxj7IDBDoFEHQDoYOr5jcsFV3iAjlxK6fiG0PtHtXmogxcfM0/ShFbDX02+gVAb+g39F3HcS4FxZaCxdWsCUTDvzwPZLcVAcf5Rta4KEp12Q7hytz+p7lsCW1stdj/xFiwC2XrwQJBbgxX8oJ1N9kAcq+m2HMbx85DAMDAwSqx9lEHn88liemQhV0DQ9ygEuK7DEvLTUu7BNmlKU50FAH46jwsqh0vaZeCpcVSY3TtGDhcIJ0VarTPDLhjtFixsr4SueiDrpSOFo2LWo32hz8oFRVT0IkKTuAFc+F6jGDvK5GKxiNJcHBqqwC1OSHq0xToWzLLfcq2eACy4y/hgjqivZKbeIN/0I7TG0ZAtfkk5EJYsjCMEcqn5xLI9mtkUC1Y/TURprsrOCaIe62KpERpcvRcC3YHvITEqptxPMRB8i0XhVKm9l78VYHQMMtT853FeZRBORsp/QojuaG+wFy7oSttvtF0hu7qJWbusrgjwQqmFGJs+i1BtjntArj6gi4LSrGJUp+g1LUlQtRaloFrzAzEx9BnMDP1Cv1q5RMGNXdx8eu3dxcy0bIups2isKq7Xm2o8yrmy2I+AK4cQtnx2ew9peTpRFh34mPWh/NUX0lJcoOFW2pzYGs0wjeMbFA/qwYEfMOz5QKKSnGiKIWmbjcpR0WW9l86CB10YIZ/YiwSxJtRLcNNKwK8wpcGcs6e3eSzLxqK8JpEWwfu4mg6l1G7GbZVK6luaG2juZ2xxCBtFbexFsHF8sq7qlz+5OSWmDCNWn2IjDNPTnpgtnLyhz5xQZ8pA9o3UQGBEarW10zLGKIsNhPENXW/LxADTGFA2tmxX7h5ec069caAruCwKXor5IVAERIxeLT4PKdmqDZsFFL0i8UjaZtEGM+NaORxOMyiokgqg8iMh3gItrcUSoAMXEcYloNeYrZp9NJt/iTEK/TGUfqtS8+JXz94hiLLfTT6tvqtS8jBM9px7+m0NwIdWBjxfxcuaTcIUkPEwcCsZYDnZQXDshXhK8nzHnDleTT1MMaZNN/HACCexQ3tfAAGVDwwCMYk0FxtZYOImwnwFu+CiofAQWX/qV6xMgtq7fZ5TDB2AUxewhUSLK0NV4brpAAYuB2jyt6ZYWC2IvLtZo5raPEB3izeCtrsflGqL0RXJoV8wulG0fX+uYkLDwVQaqOQVO4OuUVYSsjmkFKi/oFZTwmfQicxVDvoCaQzazSJzKK5ad2hZQ2U6hBckUoa6P1FJWUmS4X3lti/AWPKGprWhnB5QUDmPT0DEqycVGDioTTlFTmEkTbBjTPTdR6lXEPdBaWj5agLGQnO4HZgZDBTDVj8g4Efyb+yspSvCMAv4qnPUixthh+je+EhYI5lE2+pVjdgRL/Qij/GldPS7rUTacfhALboDAjAXYE/8NPwcjERAWqqb03FIqTcUuUZmXwRaIeKSqh3rPEkAwkFS8mXa+2g6DC7BPCyEzMbfCHxb5JRGYjtVRuIWkBK1C0BzKpdbu8RKRbE3LuXVAiUT8mUM3Khr9zIfaqsaAgvDqPhC04RQFFoBtgYiaT6bQ2wC+rQrf+RBHeBeT4Qere95M/8ApH5WKHM2AwQTcqaIgUdg0M3oJekbczThnjDG22ObxABFZ6Dg0al2F2Aq8Fw0UPunxt4HIb+yZolc6KHRrLdaqUAToRbimgcELapFdDR+Y6l6RyyLKBgf6qJtB4ZonW2lHc4u1w7yNLdfEI9jirW1QOcsDpdfd3jxKVqAarcu3B2hjBwFtrwqBdvAzOSfyfM7GNYu0LpW8DMAzv5/1eUUb2jJz/AhdRTDjfULyY9GhgtF1wzW3cNigYXsPINpURWkKTtEPowCYhht9wXBawZlEt3lw7jj9U/lrkjUe1q7M1cLjnEqonp49X7aVuHXwBgJQUulfIESD5a91O7o7QoC2LMU4kr5lHrLLmUC8T0gwIzpP4irWMcMqUMFBzuLKtZFgWkinIjz6VTSFKlEpF9YMi3rMgAAFLM0kGSKKhRhqsaDmLW2SPq22DxAiJsddclS+sA0KEvYrYOQFDC5USFcGC6DKgtW1zvgXBo7KAtWhuAtGPqE6AhLwRBNdnSi5BfEw0EEwFKLu1iazoUpRA4xCZBsoYJUNiFBja57jMc/NaIyDUtC21OVeoAmsaaVJsqiE0BgXVIa4pABBRW3xmHGZQoFlJYQE0UWIEXIOB0Xb4B4nQeYmYn4c3POo7XGubqkyBdMgUykabBAC5OoMjWKeRYhLpNyi3vl6Jm0FORm4U2vUnm0IyN+ZyTwdQbeCQWjCwKh16FQBUygDQAx+3OegJlW+bMQJ4EGpZaAijXqvDkFMpLHkRN/RLlTct82V24QVeBE3H9BMn1PGYoaXvVwGrYzub1t6YNsFZ6xfCCKiLADzLjtPp9TEdgUAC0dixUkwc7zlhMmHKsN6y2OCDGcUDFz0HR/APQgJ0KnWutGXt4iwPWV0CSs06HE0M0DCEY6lMBAEyrbatiPL/0Jx4f7niQgJFhgPuQznVx4fjL/AEgDsDQLFHRj4jDK8K8atZR0yTYS7gY9lJC33IWU8pYgw3sWzo9kLc+S5hNDxDOBK73SD/4gGaAyelYXsgWav4G0hhcI9dBA3za7wrMyBRp7CnIVXKLm6mVUXsUHZ8RUKK+OxCgcrGbY1MwjulqldSVjUKn295UoqvumPSMagL4RVVA4pS0nXwH8DKOjtV4MUssOFdzqwYewzWCAspBeEKL2QeYN/XzYJE7E2AqUjldro1yc+AqunbF6eCZp29OWIC5Qz3F2+QHNjTBVbbvihemXqwlO3O55IVeRhfEVMEJkBX4Ury7h6KQ5sH6Sgm4JEEVRvkUVfgVfdyBl2QgOFdyxWNlCGyAqTJHBVjaanKVVjzW2yHF3jAqs9azDQOT97/v6yDJ4fy5c6aUUchdmIswzbSUHkKA2Gdj+G/UKmGwBBCWAtWpw3N2PhAdGmk2NRrkYlgV1oqwjyr54CXTx0M9HYDfJhwy2CxQ21mEAKbB08RSHgYYwFNPlL9Q/xYnZR/Mu1LmSDTiHAXK9tH1zV9EIE9j2KQNBLSQyuNGWAFtwLChxeJUGjowBsVhKDYLmmrFrgivDSHsUrghp2J9KuN4uL/V4co9kq0XYVXGVR2Dncag4hCN2+YsM1mK5Em1NX3ylauZiANJvbBywYGY4NrynIpsiCaRf0IS6Ly1Jh2FF2/lSUdEryiJebHpu60MbhQGpp98B937jUdZ8R2V5WiI+LvxNPlEEFX7blR5v8Ru+0X/AD4Fy8BzIPkM+Eafa0Upsy/AzPwqureCurDRAwrg71gCrsPS41z+qDxmo8juEXbZ3Ly/SFqM5X2o4JTV0csrAqpt4QukgJq0do75iv9gWr3D0RTFjnH8gWeWiB4g1fqosW09xWoghD+IA5goyZYN/CR4RnqUA4qzlXhdXKhbKq0A7enEvUzYF1afBsQVmZFDA4Wc9ppj1LWH3L8wsVerOPQF43iU0qVMWOyA4e8ziVDSy/ksrNTB/wQiHxeJgK/s/o+IGAQxJsVHhldmMADs1ysvCoWkdAVinlQt4A4hJ3ZxAMOTLcUVqOECqzdpxd5qoNIZTkn/dnh0nRdxD7sFMlXVsUPYYDCNLd2+vp7s+Cq2qtivK/XAZ2CsdsadTsC6pssjTUcUlxAyLAcbn4b9RsvAqsoQjQpW8FVMAfU3C0Aoa0NLQ9wWHklJm6k2DardtKhQEAdC8RSixB04Z3KkyrWu2mtgQKXbZpqJa0rhpB4qFapMXtSwatoumILYF8C/zHor3zRYBrl3jG8wal3PYsfCPmZJJwhuytJVeDhYd0pOhiIBiWsQpBAmyBHUOUDkSpyYnrsuUrvKmcAHcj7RqKZESkeT6KiOLBTTxq8WbUKcI518M8jPGDQxJOwJpMhze4RC1KA4hwZNRnHRFw4Apmwjwb8sq2Qm2qAeD3GOLkbmwlGj2EtnqVBTQKU0YzDOwmgVRLtg0XW+R4sXCMbL/AHVwwUpHWRfy2lrNLz1LYKlTUvj9IyYh/Djl4DoxlrVQzz5j8Aar7uLByCu1RthYNtQdDw4g7Quru7x8DG4lKW5cFzhG2ngTGrGbccGZdhqwhpLX5dR9dLXUXhtt0xh81W9ElvaVm65AM4vJVQUfG7iydg+IVPdrl3a4Je15jH72DH2GHCEj0xy2E0Bt0RK/tHbvDy1G0XYfd0delxy2DMzgBbrzEXyB3CWLPOdsaAV7Qa1gZTlzqP3XgO3yBjwsa7ZUHcDH+H9h1NH9s/r6Js/SQ9NRWyEYyqIXhQcruKcqghdqHKivK3zDR0nUGKWypd4cRu/xQoYWJZdmHJCKNHvGQ/lGOcgnQU8bzU1JaAHAS3WAzKUBk3ZT9N6/y0026nChwH1wGdfL7TLnWTKq7KaZb+PaGSQwqVM6n4b9Rb3kQG4w0FN5NRWC4Rpkyi4DAMQatj4IGxlRPgHkENjjS2MLJbxWGN3AoYFixA3whH7MSKZGVEuFGxWVZW4qNLZ1ETGWl6io7JGSwJI0oNcEzTlAPGLFmmqxky3nq0V0oPzL4SWlbKHg+8zC/GuazSLMdOo07PoNBQO0E5IEABCNyJYxh1eBwrOzXarmAuvokJDxxItfGGOeXGoppbT0oTACLBYnF1HFQ3ud2jh/EJXksr5VQg3aBTCVDdgHTyX9ncdi3x25GFgapXUsXWApU/JO+AnBNKcjA/a4RrX5JTAyKnkztkghzELpWfYZaj/kTQDwb92xa5bth83VAWUTB6/Il829i/MZINZx9be3lnQwIEvDudURZON/25mBnpeKdev5RH3TQfWIr7jw5dmbQENDculov9jKxNddzLsChcrNWR05jW66krs2DlDXAzXqU1jg9Qigz1fkNq1a2KVRIZusrylmnjMxtUxTjxKybJApVKqGxHZNBXOVT3bb4TBECrQqWKVX6TIIQlHtjVRH2qDNBWsjkcgVRN3ElX0UjiNChYilTJYFlw0E8CjiTUbSme09pT3KGFr+iIIlf7kQItnBdCOT5Bkm8xtc6krkDOre7rmFUkGFwDQVqOJXauz3Sg4KNdkaK0eRKiQrb9OllTmn3M2oJcQWpFgtBTp1Ec0zHlOQVIOajk1UqZjhm62A0ZRL6xIzCQUtJLrt2ZW6bA28XVOY4dyDLMRS1QzW9T8N+oWyoJUTcigSNR5xEdDZp6ZofiLAouhi2raxCqUBS7AVDZd1fuVcPQgMWT6t06YEMARmC8/dreoVYvO98AerydEFZEhbadolDi3bAhMhGCjKm0MVUpj0sFlu7Z4DG5+QYBWqBgUJDRggatgLP2jpTUGhEDVNaN5s2IDX0coJDRH1AzPeLtfEIosVWyuGsfdKfIT7jR1+lyi+mxLzVI6hGl+VnXuCsOsghap3UpS31q8DfPDK5lBdamaD5ircIBARpiQb/oGHT25JUPYf1K/6diDYgO7ggjUrsoOiGUKpzi6a6H/rAzYVQ9U6QBTsS/lcCCllVYwWI7Jj3CLe5Iv4DIlHq9cqRBumdebH9GY8ZFc6t7DTQHMARI87iLhsp4MYZUp2LacEDjW+IZdI6Pmtpb6XFtnOM8wbaAcbGoAX6WpUJs2ifEXvP8jyfxKgzUH/ALxk7EykWW8m7OzoXGwKsKFaaWrChgDKIqtmrfYSwZt1hwDIPC/iWuN+kC8QX2eIPfugM5y7hUeTCrfysKOBZu3UcpPYeABHf+INFIrIzkrDZdTLcdO4C7Z2asRhu1i9bi99ZAmGSAHClxkpCqHM1FmitophGkIXSECBigA51PUDGG7pMYnixbKMVZ8ksqbKeqZcaCS8Nuqq8xdBqZklgkJgQ4R0MqX93zplVKJSmBWKQHFB6e4bRO+smAK2VmCgjQaR4BGrZpiNk+VNA5ClNrnQT8Kb+JjFnsYVamkchsjwLTCiQnUPU9C9HbMP/wBpE2wsunphDrKnuCMtAGEXMUCxyIIgACMwg+0YvT7IVK0ICLIlpHEbXh8uwXTccVGmfQYlO3eOkRtYvTmCu2iHVrn0DxL3omSGAqG6AbGeIpwRqusBLo6JenKoRHLFjhQYM2hbWPhWvYbsoWqMwD+VIblNL01dstyAonFX7NH8cwkYfb8uygquVfrvDYvh+f8AoJX0tbXILqq7AXUVcdih/IAVDWYUAxa/kpi1oL0V+wWmdNDmQEmupeJWBdjcaGdFe3cPRayxR0xAGtsjN/TAxQ9etwnPQlriK0OL0x9pWNtLQZT7OYSZ51bcjyXgdTjPAXDnSqV1EEeYxE+83QSl64yb0yximu4pDaLrC+MoswWRDdpYHERbM+YxYpmKk5djeo91JwxcXO7Et/uOzaU7MrzMZ2v+fvFpcN6QeDVg8PtUt9ltW7YxDmrGND7qoryjjo1EBtCtFFVvgl+5hU33ADLqXhua3fI9hL0QppF/QlzTJ5PKpycKMbZjVm0WWVZI7KkMP+G3Stw3OJ/HQs2wWF0vxAkaT6Ql7lmmktrwjv8AyPlxLOAWkGxqsncUCLYSZ3r7iyX2VuyiAozQvEEi5VlWyVQ8ZuqmllAK4Hp8AsA852qWAQWImMjcPCy9Jch1meBIQI5wlR0DBWygIVAF5WoZRcJNo1AgUREiWVVMwGVGAylFy8b8ISCqy1ErH6QojZcMXelxkIxiqQAVYmoq0SwEBEROPocwXmUAIKhAWa1NRSBRmXXyNlIqCotoXiU4cXRUChGxLwyyocvHDmQlrkEYRQWZEebhyXOFWhrEQKI4if1zzS7RIM0Ww7GsGKmFaq926Y4eYOK0CABVdQuVO0ZeONjA8BeohiozuWGHDwtiqFiU98JE/YOVMi1+VD6ngQREciVPwG/UKomECA8zzE1tNx/15iLC5qVfIuvSROtW6L48z8orFdNH8xSvUFXV8pFKWUs+2lypqiLCLQgeRzB5uzCO7jGKTXWO3KiwL4Rj0X5R11OMsQKNBCobdTtuHt6ekhjd2cvAZFOC2F2BtQ2mXZVgVTLMpxT/AIdvJgr3aA1zbrKAriLAebu0wxeVC8j9MwLygtqVylevtBt4Q0uYBSOgE5IufAa+XU3fqZFv58zDmteDCuOy4TJgXVHrduSAB4lgFTpFGT2ZfuFQTsXbNhFs4ns714GFs0z788zWwVtfhSCeVTPDA+8o1MXPYw3lWlnECvgrMHK6AZEB/wDYXicJFvDEcyycAShOfcZtpFfQht/kkZzW7eVAFC7w9Qo33xyxRJM01B4AIytSCNqgS9rCoUWFGzIB3KSvNBqz2u1cqqxWig+9FiacycBVKXdCA0lIokOByDY5YNfKFu0Vs0cCliSlWtswZ1w+VwNIIPOHnV6gWqFVskE2ngBw8AfJ0wEtcVf0pzIHoAxkCzIHTG7Th59InTepqNfedDdo33/O4IqCNNPiO4aYsVj7D4jK2gsFQZenchjClbqbM0KfcxVRvuKkpSYSCyeKRa5EERGmUqCmWUqWvn8/S2bfnwac1I0nJEAGbhY7CCImET6uplDBvY4sb2SwnnRuK/GivMUy0YnDjnziXGFrHwCZzmAeWMoydrTa1jLrlFHwJBxyhaMYZaSKJUYS9OIdnKcWAoc6/Evc2C8t9QrqELpxiHSZ9EbKS8acWAF2EN5f9mI5sO/ErCjUErYWS8TJXSolbgBT3dGWtLiImA82whk/5KYKS/ZYowy03wAtvBMWhqrwErPRigsHXA5ObyiZtNh2kGs8rUXEorQSCryCcruXRyK68zC9QL9LMs4Bmxv7S5PQqs9oVAQ29NUSMCzVPMqfvzU9gjbpqME/PV+cFxGbKvcgNpO2KS3J1XpDwYlDv1NHDJyjM4MU5sFUq4cQnmQapJOnwzFaqMg2Nq49C5YWVQO3p7uBieKBuU+q86gbExBSjLwf7IBuLcEihAbfpAIGx+soBdJnkQl+Mf6/4EmXd/nAsGB7FD8Y+koCDzLKXRY39IaC2TTIi9A/hMlVUwlM1q5etg1Z2EMNYJ5Uf65hrPoBbTtBUOLdv0Of2/T6axYQyN0siosWVoGcYzC0FtQIAPgiIYoKGhkJhc09XmWgtI6mwGBDKfo+Fr6WSyGpoj8UKwJ6IWU4o/kbgs2AMJ0XkhRjuXwo0+P3LaYGwbRZNrRNvSHkahQq5ocv5TINinwiVhexZaH1Wlo2xB6A220cn2RkHd0qqqDSoazajXc8MQbW7j/whgmX+yVJw9YOmGqi3ZBFUIFWk5Om5Xnor6C0t8oDYZrNOeb5VM6QkWdmMOiEIJ0NEuE29Z3d03bOVUuFIdwWR8xQ5NtrOmIB1bV7K58cNTMnMhgG1aYDMusGX222rHbuBTSlUdpCqfETsQrtNoTRIOQxlLipgCc5mROra+Qc10ivi0cTIg6i7smLkZsZz/EtvDGeoQGkXjg9+tbDgIy2IlajpWW4WbbTDkC8D0jXtwy+KeH7pinvDOFff1/o+vqc2PByN7RP39Px30Ngf7+P8DDLu245toCex8wAKP8AKV73Cv6npNit2mR1C1Y0MEWgXoT+IrEShMBwfKPiZfUwTMlwI7eUOYrSZ/b9PordJDVPYLMo64mBmuPKy3yoWS/BMVvhgGxhZ4V8nf0SZOhWjRBLEZg+PPIRzAv6AYlgS7nKpulCd+7SDgYzF8d3Gx9Oow5pkm/+0YhVnbAAQC+YxAa8A/KqQFtRdcs9EFYeJ4V18I5tT5A38ENcCpIX2z3CqCzNnRoEZKrwxYnufgmIaDJz48x8mbvuuJAyVvTU4BM68YoB4/fiVetcovJ8kNviDdn7EKp3K7i9UJcgaJwL086mJqgCmlORvtmEGQAE/t6RjsUF/wDbQ4jG3nKz8YB8ylHItTORUl2agCKkFmotLuvKUFdoeC89MbtnmsWbKKQyNphGAIZ3YV6FRZbuC3tW43ad5amLoNNBjeJdd0Oy7SsVML4gch5VlXtD8GVNwQ1x7B6DB7YjkL4eiCW+4g4geoNkd/T+j6+pzZYvYRi0Q+6fRAxWSsNtV90n3mNWBtrKj8sPAjx+P8PDLu94u1xQR6Uf88r3Olf1PSBgstq4eHON563NYJ4IwJ10+cWUEPTA5FPSfoQit4ixnoLIJUF1dXUQE1NLspDTTVNTwcs3wIQKYYnApvL0XRe5CgYFAqLdqbH/ANo3VFCUN0Lx9Dpnc45GFiWLkmrPQJWlEyYS43xAqA0xcoZEWNDbjQzARR103oeFB8rg8WKGlX8SKhpGWgX9pbiuA4r9CYNUpgtzFAphyePjKPwII7iD2EAvbG0bV+j4l2jEbNjG/wAliqcMf0lLa4KnAPNVGAT7ptFyr2ZE54Fwq9+D4+pB2lIPw1O4ktZ8Wl0/uVONDMGsoczuYadTWZ3BJn8QofR8IEEEFoeUBrwYCJVT5m8mgddRp5mV45UI7s0Dow0Xqos5BEfJ9vkbiSXVsq0yI3kMZGN+cTyQKwudGoZVWjCYbjIicqOgNBcRV+dqjb9zBGOQXcv4yUhWC8GUylyDzKkRw2g9XZfKoeAWFzNnoJl5i7yRpAW0zCwrKt3gWPRXqZiAZuzPafhEzFLuFIFfVtuIfaETjNQkVWWWYshJo7lC2hwAKxBQYwBZQUhC8oaYHPtGkNUkgBVexsOBKBqaUN0C0C6I2HH4QkUC+iEtWNdLIdhHmxzlhEChMZEYge+8o0gLLRgFhFXbNyMAigREZmRV/wCuwq5YrKFiVqpd9oM5jSbDtoWkpuSKJEIxI1AAFVoh96VOpICFKgBY0E6U3RtS1j3s0IU4ROIWt0dymwOEQSXZzwEBRBZC0280Nuw4GYz8Fjt4IZCcKvJa3IQT0aVzxCwZ4NGcjUEUCJTB2hmK6CX/ANN0VCpmqyG0M5AIKqtAQT5dG4DGERBEb+g6g3ZXPcGmgpbSIUB6Ylxc6BIQvpuVSuhxYp9BKh0iVOXqUTvUAnRaMoDxShePpKR3CHxAI4liij+hhHoNEOeO4jN76DailJFxlLXA/cyz0w8CIBaUAuSkU5RLzR1Yc/EOfp1Ru1h92oimeMm218H4nzkL132Zj0M9t5BhehUsGbfIylUH2v5dK+I56R4qg4L9mr2zbAJGbYy+YrMpqycNP/UFsINU3kWl7h8fTh3lnHSvMrq2rz7bTeDK3EjcNqVXlghaufngVogk3xpmuEBXwQcCikgA5bFsDmcfTptM9HUuo1s2qtAbO45T1KxbdTjDS8boli/crLkR8zPhwucRnNkHfp3bC8JWJdXUQ0cgl8t31FYYFxW0JvIZr5L5DDHML4ZZk9//AAQWf8mRWJTH+3lFse1WyxBNV0MV6jzNVAQYCFrOIsgrhkwgiVJHamtGbGlg4Vzm7nvA39o9cCsz0oRT/US6GiiRjVbLgBXYXCK7E3WkJPNgOSDLLZIROBvaLChun/iUSTRh/qWTbXm0r2viDQam9QRUStJchbvNpQhXr/if+FELgKbP+oDYreorQq82nG1APpSV4isSnuJFYD03dR2tam7yyqMZ9dT/ANQ4Q6XfQouNpq0Vy6iDcCcbW+F4fJHI9Ch/yHWJfwnW2IKt65RbYPWncSwI2oR3GfZBvm4uvyI17lmg2qHbuVmDiPeNGvkrEU5bNRWtfeCVoUXe9iLAS9KPO4Jjo+Kh05QwdvTuMuSKeaaWtOG3cbmOIKOlRHlK9ZiUOU2JbuXMjmgp5EHIpJviLkZIIcVof2uGuU+RxWqdN8JboVQaHkabSvPdvR0FAYM1uYKHBsGj3uI7dlfsJaFrJqXvr2icHTFAo18kM0K2sqRnS3AsxQ0s/aIGtiMjlo1m1o48rEVRNQ4sql3z6xL1jOorVWYPGBJhi+wvRNXY/wDgNSyWSyLP1plMplMp7J7QxgBzPaBUxIt7gX/hrAkpHD/gWlJ7T2+hVR0scL3UG4EBQ3CnLtCLRPLMM4kFdSzHNVBeqUhKvb9RnFFr4JeS/wBkcWWuQxNoCxxAD/mVFbfYQZ21KLUPhWH5ZYTSGzFW15fdG1JepZdRycojtHOIDvHFaUHqPBKOP4mnV8khXggDesbKKqA/Atsp6UssPJzMZtmc5pWRwAX5QQTS4MtG162lV2UGc65XtuVvjBxtL2drqWm3k08QANZjL+5g4zbve4kPkwz2W5K+0e0MKozdzT7BRMFpW7ux/OMznZN2iy0CDhU6wGFXFZYwO9drddH5mPzMWN+R4S3LdhpaHJtS7pZWBwLVVAZhWoalpxOE/CC9UJuA0If1HfpzXhvhc37i6Q+oWxag26+hADKIQogA/wCNpXklHco7hr/AWT3gSE0T2/wA7/wGiWT0npMEVM1cqhDVXbuP2IMHYgWnC4Wi6ELDhPVTjwhWiq2oHC8tTHACIwP0hs6hRLtsW8RoZQZfNez8S8wB4zL+6MSUCcWqvnMABi7hGvIhk2HMKqwOyQHIVSMYSNADTTb5lMBWH/RkHXXBjD0h7K1h8CBG6JLUX0ahSyq+2sG/cS67h+5yxX5JesNxPJdyjqVmLe3wi6pLLsNbGSvM5GaHvavwxLNug+8tE4TVrSpN2HSkPjUW3/QgZRbk7/7kIX1hwFau2fCJk1IPNgMXDFzKqliqP5S+VV0ppQEMr6a/9XiOpsXFLlg65mUNJ5byGDnRFBBibM7eQsKfPVsfsleEG7OmpVP0BxG6KYlRwQbYH0GECv8AGrjHi47Y+mn+DqWw39Df+K5lIZjSWaT0np9RuCTvKy88K3pGhjtpzVm0lETLgw0OTGgq4TNgcagGScIzh8IW4a2HuvKDIm093BA9UEQEC90Zj2dkzYqchekEOduHB/0mPX945CdRLUlKlf70XOatRVR2UiBKzFXWqVuFiNa4VAs07CwrylDUS3Nd0sy7mwGk3Och4RLgfpBryMgILT5qG8bfCsS7I1QEdengYAGYh5tZXaA8TwCmP6jivhL8s2kiQEeVVW0BRRqdPuol4uCD9pMC2LxNhEf0TB9Au5pC6wrgGHiCKrI7gbjIO3UbTALebwjhClO41l5TlDViS2lYjsAibR4S59HygWckDb3Cz6luJc9oMfoEryT2iV9QuYsdEuoFxK/wGPoN/wCacys3BZ9ISme09oKIFzD3RPd/bWXykOvrnbfTwS41IIfdbTMBYsowYV7iAWF4ukN9TQ14QKscAi8wLp+lGC7yw4d9LAaYe1SyVAZROekoka2d37gS0/4UWa9mY65a+0DjNSdOl3r4MqAsHyVHu3UcJyxqluRrXBM2HRfuF3AI/SPxxRtHPWKacWppUPjKH8rm8dAjFNK1DbqUcocxd9Hk4RNMNPBYuHki5uxorfgdI0bcpogLEvQbNnwFRWVnFWeXDRFKXgmCbShfx7kIKv0QMvNfN88oW7LktzbaK7gimf8ABK1+rVOfbBG3dOftUQgojlbf+0eYCk2Q3KqLGIWsUwxiYiVB6hqUTIfT2gVAr6h4Y6qek9JbFag3/hTLT2ntB9NJp/jEhB+lVlasvRdBm1/ZKpwq1TF/+hMF+EAtuIZA5qL+Sn2jwk1VHiBs1RYHvlU4HBgOLzBcO2GYhd1tjaa3BQ2C/FenKFepAKHp4LlH/IdEw+yY+IC5VIgHu4dXVZ2uNaUR2n5xGZiyNgGLYCh0XjHMp8CMNOUxXkTGXoGjwCkMMibeMmswlirLM7WcaYzDuWinhr7pMv7YLyN8vI3CI+pelwGnuVo4R/fUFVKwmQUNVMSn2kuLoSvEseBcMXozUOnwhYKH3py5XFQGsJaTswRHRmbkaHnMD3ZC20C69JnbWLwlcEzxK+A4pzKX6o1VeyzqWsUzAa2C3puG3zFFuC2FI4mG54kC0hliL8/QzFMpgV9Ur6Wr6Vf0tKYHcIDv/FOSUQBz9IhlMpntHEvNyyYLtRV8NDivFSqyNE7qJF7+DrcrtplLsPROUkabT+iUpVSXc/cge7wfqYisorMDl/BL9foCjAQAb1ABnp2hurIppeV7xzN999stzSh+gSJn8CBd0wu9reOFFkOUs0nJtAyaFZZbXlXDpS29S1fAqD5eg6W4Ay7EaqDFB5hVOioEOBu+I8jqEfdLtEi21I19yxDQmjYP5CV/7TDIsjjY3FM+RL40o9TjyjOn2PWFvaKFgxKt6xOW7Rba9IclT0e73H7V36WteASuVY79icBgQ9HcCqbeInDnFLKjQAAUEG2XWJ6fWO45h0moWz6Fy31Ugq/obv8A5L8/iJySmUz2lod5Se30d/4O/wDBanpP7X9LBKgwiouuJcM/RCQowqKwM5TNanFZRZ0VCUvrHca4VUteptadnaETMGC7QIBNwNbMkFkSUV0E91FDTXN8yj8QwteO0Cj5F+ksu36FXXorlLXS4gz5IQYJYNnUUIkFumIKWcUL9v8AoRX03ZxBlscnkeZVG4PR3YwIwS0K/wAhQvC5sNzA2mP9kLpYvsJgfEbqMT9sy9S+5JSlhyEvyFpDegftAlLUtFUCZPpVoPJhJcaxiaJCFSytE6iscVFTb/QisEvAfSrwWCB48VHfApzC9xFBD0X3CWBYg+cfExKJRwzxYVFgmFyyDTLRVxRw/wAR8n3grxLQL2iTklqbmDAr/Hb/AAN/Sz+spPSO/wDDr/DQ/wAFUctRUZhMA0FwaaYnFfyuWrXlAxSoDxBBRwZuMkJSFFa3dAPV2V2H/EV6qwA4G7bQfotatoh8rQrLfsxCp6LD10Q3jlGbX3QMbpOP9G5j4FcdRNcPmVdUcOY5vgfMRR2dbw0+yWhZ/vLnbwmBZxK56UwEirMjmwpUIJP/ANDUIB9TxE5VCBJkmkyTGXWJXvUUyWf1ykE4dJcuPLH/AGJf+BTNpiPsDqtjUCyDhozDarcl4ww9bXeICUQkMnjl5hcNRCt3jVRnhmP+Q9xv0DMNw39UucsfQ9Gekw39A5+lMtPae0Cn/wCvX+Bup7SjuUdyrhRAGFk6vnyF/qPCo8HS9B+JawYQVenIhvOFpksaDDk9Hp0hTYe7BuMsNwIWYFH2DflFi43Jz8YU+CDqt1DZv0RYzZGa0gJEm5DXg8Rvt7IC6eEBfzEDq3aixFbPSInRLYO8g5TVofNMXFttxEMBWL9/c8ioxcbptoog4PmDnhVeb2C4vc7BMNnZfDiWdvKi6t+DiNR1sh/AhZVaLNwlmt0fcNYjIs9DCG/QuparURYDULAMEU4s6cTPL4HvHaGivxl9vKLeVtPmBOQgYBBVfYl3hbTIxriomYHLB2H7EHyJ8xJpF9Jdk+5KsIvpEy0D3P8AxEEwP6EQwn7EG519MIR5u6Qem3VSPROxuflYahsP0Im0g+RLC8e9J/4Sf+Em2PpJ+Z8RWk+iDJZSRAtAE4UPhP8AwkNg+hKUczlUFps6gewPDf0UC2KUt5E/CfAslEolEFOvpcVUc1Zz/tIhpwH4K0bnJM2q+ILuBAMuZpGRTmVf4mqzeI/DEoxuEFNwvPtgtmEC2eKVYwhQIhroLdGLg0ZQ/wDQlYAZwYJlUWsdfROgwskLWAvUf82rT85dPEqmTyGP7o4oC2POeYCc/a3ciAaYtXc8beoBL85Eco/hqNufNpT7yEYrjRmyO0JgJNFtyt1LWunUWnQQS12PKKY7G6W1CJrBZKaQxGirrIfsMQXIDW0tD42A75x5jGhJEZugxhBtBo/JAH/QFkfDXcDLlcHBPtFCJLJt8SkyUb7iVPPIfYSx+820oZBAqRiSW8AGAbugFV4hY6F0g5ppwszWTAXEeCL9R2p2FritlIo7FqGsE6vcSqIgQnUxwCZQwIPJB7th9EIALBF3llQgMJbNWFdKyyKUKqxUEiA5E0oSIB/IwT1dv1MqSblUGCQMN2aVCwYDkVAXYKNjjlyCUsAFMzabEF+feTUBl09sTxyIODENrCKsSgUghdRFuYA1vX5KrapmFbTFWwZIpmAcMlUR4sKM5UNfoGV5KOpVs0xVWGritJSIhBYN63rAAFUFrh1E8lU0T6OWVnTgQpmc8iPGVFY0U1Asg0iCq7bGlvf+kd14xpcOE1i7WATiEwKUbxUph1QctttAAVAAqgLE3wFHbTLtVdVGwWrUtthQU2UDQGYVFUoVW5w5S+/kyXf+V2eY1Zy5COfzNSCm9zBa9lUmy+6Kng67YagC5nSUNNQYBhx3R5OWLm0ps8t9EpA7bw64vOn5hK1psduDl5eYi28NF3/BA7ad0Qzsu2zM2HSFNEBl72WOg+4r1DAsepQwEusR366z+LFfdHTmCClQNYzwnUYji1XcMiWcKTEtVVt4mAMJ3MKu0lCvErEcJB6xAWh7KF4bp/MaLTP9vnDK9pGtoM9jUurj73Bxw/8Achil3FxtUpV6dVKUousUUrExxuyDq/ZDS4NbPVYdbpdfkfYhh9fGtvcJXK+WBQNhmdwigRVhAbwnxDTSNPEcJkP2YSwj78IRugBKiPHCUsco5aNDnJ9B0DTBhzOcKXpqzFQYEliyQFC6MWke14xCIKttE+GFS4GDYq6YAFwuL8sQoBuToAwAEHH3z43bZpVhu1ujOc2AUpuDQEcIRBjZrN091Bau8y6PmWBZ0xY5XWHg56XcbJC0G0b4hyFFa2id7A8zBhzeUUlJsApW7xFLaADWf9yoVqvsJk3IFvm4ZsHRNAQacssxmqtsyW1wQiRKAoXtNypOhK5GWKjChyckeUZBvEOdra+8jF6s41A5lZHQBgKIy05M4kcFpRd3bwWgxYKGzEDo4QxMGcZcdyvNIi0hXZi1rwOGYqkIRgyaLukRrMY9uRu3BgLNELEcuEDoy2lXGmss22oX3/iDmLOSwAbpgBrVTS/sVDCBSzZhckLKb9PJHlHWadj5l0RhXLFfCKaeSFAtp00GWyiUBaAbcc2x7jTNS+2Noinhq6iMlBWuNAh8hlnTWoGxwsy4uIcMrypVC7GQ4IIFxa4zScV6oPEyMKlv7scOsAQqVkeWuhSISx19Nm7uY8fqjrhrB0RltTGDGVVCvQCDtCUWgBVCbti03iC9uua4t0yjyQMsm3zL3H5n48heDMoPVLVVpuNn5waSAMYA+Riy/S98pzLeBo3LUbQmP4SXeI2kNLQWGOdTcIAbJEaQsuj8xXRBR4J1mLHP0y2htA6b6l2tJXA/2oCLbU2hzhazeKyEQq0LaL5Zm6gc2AiNgZHJ/KA/pl8EBXc+TYGAgbNx71Cct7BdXdWTN0mrP53i3hi7Ha7mG8oJJ5gFAdRRi13yjFgqj3BXGg71ZV17x3bAz9bSE3PXNNx7tIewmcsqtq9sWyblqByKwAkAyx/amfZMebqqnO1Wd4iN/oLQZHsSLGkNLdwa4ZaogQxXqPQ2JQFMDlO5QQAAs1FSZqFQ/uOoICvddmCgPBP7jtP73vBZP+KL8bC3wFP2/WJ0Smxk/H+puJxOPmIcS8BevwxAIHx5cQzuOky/ckZPeFa75y7cMMz8AubwsMG51pby/wCuIZvAJhqVftUc2R+U9RchH3YBGeVfzJw/NEao3Ug63eYvT6w4JgGYYY9mMw1jufKvIrLb1E3AFS3aDCgHLt+yPKbOgLs8S4yYvbsGBtAan9Xzw9fJCs9n2NLWBU3VdYBsWj88tL8kFQQDXMYMCMImVjtx8kVgQbrmb7uTgeobNjKf2ZlXCHKruWPRhHG1JweYBj+EhXdG6Q48ssrxaYmu2uh4dIJfeYOHwLgYMBgFqF2x7hpu8TaYou4hLC/aGtFolf0EBkv42pdtSQvdrfcPxAUtnq1BJcFyF1a/iIyVljWjP2z6DV1V0zPg2/8AlvFrLNUnwkxgy0DK8fTzUgexxa6RYeQVmIRsc+6Ivaz/AHtITU9821Hu0h6CYwwui60QjZ9IS/qe0dM8nwA4oNjVFncvTbBz/wArsReAJtJKZTTSlLCEIIgk3CPJe54dTNUbAjP40/cfSh/cdR3hZUHgQbB7n9x2n9r3hdW/0woXP8EidO34f6m4tDDUa6Tg8yE0rM5av/MObHKXO/aJ4RpN/gJY7kZvSuAinlFey15M7cMwUQSgcEB1pwFQ8xtTsLN+yDCMtRfhLG3dh8tQgObfZ5EuDlL/ACXiUYvaU/cjRJF3joyl3vUCAedxSCFl05JpgUCnVSynIlerRsA2uqnkvrQdD6ygN5kydk89y9PLPkaWMCKsU/zlP1DrAxX0uozYUK+cFFmIRVe/MfarRq3FUS5HzhcAtq2R6cbONX7IOfbNlPyI5mwgcXJ7iWo6raNUhazLtlZi2rxF2qriBpAlcr7xDDNecox6jyK81MrNlDx7aKQasGsks6s8pcA2hF8ZBq4vILmurIGqk3ykE4mqoqNdxQvRAoWl0MfiI40gBFoxae55zeFoCMxvPACbhVB0ORMQZuqZ4JiMOCr2X/Q9/wDDfp74/QtL+p7QaUBXqJy2a6F4lEwF2kD7scN5o5i2hFYDRS0Oy+rSbfYnoFCYoXfZ9LH9h1GjGCVbI8ADCHKobESxisJPg+NwWGwF7LIY3QXlLgALzLAU6Cbslk4OZZU7HOGyKzLAqvAL8SmmQQ9ocI4YSoyiQg2C1NZtV0ys26P+AKqKqmVUtLyKBA7MXbjNy3GEb81AFxWU9Jngu28SsozauviBFRcoyzP7snXX+Zn2P1Hw3bMLAPvitnq4hNiU1lbM3xPyRWSsPuyv0gIZKOJqzjiV+tEl/pDDMB7zVmntGn2LDT7IYiFqtXnwmdGVJ/Yv3mG/Y9Ssj3MUioX0LhoLW7ZjSZmcia3RQ5WM68GfAlYehyPJfogI8NKL/wCCGAHVlFSh7KEBvHmJnYTwY6UwQx0Lq/jVxZr3YZMKl0Ieiy3L6mZ4uMisEJBkwfXN79C3KQb4PJUX1RqRkYyWBV0E7T1L2iw8BmlOLg0ASqA4mmWHBwsOAKLg0hBwUvOuUqbyQpXqY6oSFuaGNk3FxIxJShrYTC2awSLtb7CXf4ifqJxJRQ0VttTrAjGRwNKwNJl1p3UVbEOS1i64jagWVOiclQJSZ4KbFGDIlx4KPEI7QFJas5CGVg0xmMoZLTZvNP8A3YB2JJZ6Eqs8RLPRYIDrOaT4YGqnVFSQ2oQstDF3KEBhvItBuarXV0uMsss3wg6+A8xQzL8I2S0GQQsbCDGAo/aDHWBpRGMWOVphzSQ60oAXGZEJK+GECwaA0pfLC0EL6qi5IAG4UIt+FJmdZp+YnCLw9kKtcsxCiLZ/AWHqMAeU6GoW4AigNCBnbKF004s6S1VYOJmQQUfT3+IqtJxNqGy2+eWgW3FiouoAAGj6WS+iKG5iIlRjDAAWyaR3+eRXW5HlE6hNqm1OaN2iUFQ297oGZFazg6iZfXtgwAVzVX7s1KGBD9scudFlvwwwlIu839yqV99n6Z0AcKfhUYGpavbNos5W4v5SO5K1JgjXy9aDZ3+MuiNSn8GeNb2WNl8oQTGzXvazBTHkWcrlKEvVXVBTMYl5KLlX3g8IUlr5xKYXh+CGYGxOF3uaoZih0xD4uCsDnKA8KURiif6DRLG8428Zm9GAy/REA40KrygyaFL0j9JSzr0YcWizZgIScWVb4jw8KE/nxcWW10ONnzLz2USvpxVihcWNLz/wncUQFMYP+1H+oDHtIk8TmB/cs/ufiXrngf6nkmyP9SvAPQXH59KwsYoHhB4o0/8ACBix2WJWv4P+paX9o/1AaE8B+pl/SD+5QOtIn8QGcWq22gyggW9YfNVABKYwKO6DC4a3YN/aYR1VBxFBJ6Wb9S9IXGFAAln+xGKIpBc523JmbNwhuHzFwERXmAkWYA6+Y3M0jg3jmB28ILqCCsPsIzOxabAr31tIK2QLgEKCVc3xHdiA2rK2A61T9QPL8gf2mE3gUp8xZUiQF8UFviqIGLravTlolroq08OY+sc7WO1iVkTRyw4jk26gfsYLusEKrPxB1dx+2UiN2kwY3NcpnoDAXbdLlPDRW3kYuVGLV48KpiBqgsUfHAjIalxsP4RjK6beYeEjta3AEAHAbulUj5KrM3Cgg5RgkCuFStWLRWFNlNF1m8N8qYCnRc/lj7IN8zcH4IDIzfEqUZjtsvZ6R2CcxQpntFTlBfoWo8OZb9bJSJJZ9C8E0g4/79FqW9S8wal0cxyRIwfMSzC/Mp9wU1DC2AbDXBLsn8EQ4HmCKgs4GI/anH4pHG6FvlKgzV9Ahhz+DMgQP3hX5YOOwC5seDW4UZsF+wHamTWlGajK1+fEJWs7cEdD8bxFhFa6QPbzNnExhQt0v1NSD7mPG2t6lIKIywQWEt+IdbS30RSBaVKMLCnEL3A1l7UodYw17JT0cmztHHylI20H+8SAaK6oV5CqCqi1T7mLv2wg2hJLkZhGLzaLZfMgQCz32T5RlnlkW89Ip4nAGFdmJTAirP3yF0wWxfsim89qxfZACwQMp1eZjpkeK8oaPTZ1N4BnvSTL8APsspfMXejB1mopCWz3feaRk8y+OZq+kYvMCSBv6KJt/wBQKcj9ERQc2sXgxxZEWKdrDHRwH/M1hON/BDbX9BFuYI+TESFsBISxk9ReYIzofDTxHXJl2LUe4SnIk2JpgPsQRhlZteyJYHgL+wWEDZ4XoBIMX/Ey7/VKYYcLvIzF048IRZHqDquHQqonLRyXB4QpgcPJ/ohbCxU2ePKNL9BYgLjoHwg2+Q86IdwRg+rZt3GvEFXE/wCGy7IYvuy1KfKGd1pV1FJHmCxA+s+W0+I5XNLR4Qbnzm0OHicw3P75HpABDpovzDYZ7VqIB2pkjV1lMqOGrAuyEpatXK5O4gWoBrOW5iSwzBSfYWE4p5Yhg03lNtwY6ZfOYVy1VWoNVmI8FxUWb2MyLXkQNTCO8D7dzBhzbcnk5Ry5mqsVbXccCskUJ8Li39KVhfhiXZ8NAYw8sM0C7EKw3w40JaIqr2dMt2Ady5SVykmHV3WX9yp0b/bWXMYBxwtnpNI80cD8nEQ/jjRoPiJ0USqKytv1Mx9p/wBNXD3B55APK1KaGkqHPKdevY3WEBFRsXDQw5mqzi+DyIFicOqW2XUSTKM7ccYZwA190qKWROe9jHc5BbRxRgT62b+4Z3YVWZQU24XZ/wBbTVCdT86Ez8Vlrf8A0mVz1MIMPvXwlq06M6lTw2jYeuJxyiFsZZjPkRQypWH9xj7pVUevc9nUumPKK2M+8rGVebsz7sskU7q4TcCx3BfPwhgwjZnhlKqDyryqmIvJA2pmtC0phcMi85T+Y/uW8a9qTSZyBFeaF0ZesQx2lVkFLMbJoDgmVlgh7DYTh41Bbkmn+jMPnSWhF/PtW2HF41rzAixODeCx5S/7C5NQIw62WZc304FP+4pql9iOdJmQgxTEzxoFKWHKCnsEaFwPBA40yKMNQYbRQosR0kQVsVbCNdvBoGqHxulfev5Qn1bGlO0qmWQCuI4X450+1DLRiLb+kf6YU6BqO42YjedMscTDntMMlR56IDiRFZDQkF7fgv0IHkAFWz0rEMvMYUishlwuaz2paOEpZkwgEQADbywULaS6pMHgpc0/aVJtLJFg5uBqj62jfgzHPg0yPKUlzFcU45ftwISHsLxS/kj2iSarLitUchBCxOZWOXgYmS79e05elxxNmUbPiQNIn/aRGJgmgUHp8P7h30u3tGszjCU59ov/AKjt8kttw4NxAdBVAOEW9Cnkkb+Yldzb+YtnMv8AwMC02ryqLHu68/0RFVcCFiaDRH4kvmR4Qtflhmpwt7/DEpJeSlIBv/Qls7AXUECGDjmsuiMiH/kWKu9at/kz0nKAB0XFVzQ1NcymyN1L0tTYcEU9gR/Rgj93egxAn5oWZAOPfKbZYNvcaM2nH+B9yUrHV11IZYb7rQv6QeNMFTQzi7qXwWgsN1+xgJMFAFNSJFp5NGU2OHfqK21ezEYzvWZQXgW9nMGoVyFzNG1H3LnuS4adFck7xhoDb90Bxq1vryEvyli8OICrsHaGFAuSm1D4XGh9RfuEX8x6uf8AU4mErREti3LAje0rlexA2QWEQyqtsJ9yY76lYQMYxF97WJV+gRO+KQ7IKig0JPUhYZ8CeJNPDMXsaNzN2XcfJIu1yvKsvUPRibPxEjd/QDLkl26RU6UXiN1bIu7gWKl0ysckK2SxJ3jb55SB3tgbXZBT4l8mtd6pWo3erSE07jrp0Bv2lN2Rf+mEgDQFDwv4jp/EovXx5ObYQCM+rpZt/NKq97J26W0BpLkBfVIttnTmHYP0nbp1D8QkrcAOXlUN35M/YBQbi7XWtmw5WGobzvjLaolvx1Qc+gxUrauJ7giLUwLqm5ZG9Xs/nf7nUVykCzyhdYNDTEI8JnHaL8kD9jOVhkecWviKxyF23QKiJpxu/kGjwS0UNHBOJRtA5DlzRudx1G5g9I+0L8y49wMyovvUzVqoFPKXQ27wEDC+bDQ4FlUHlyM/7MBO2L1/yRihpg2dJwaYLcUW4AhXb4T4Ar3aG07CBqIxJVpIaVQ5EJHRgsmnsV8pUQkxbFlR2yPWyG1we/oeGpcD5GBehx5McmrgCNXsq/BLYUlPn4qOHJzE61KYMVlcJwkCC+/Cv94qe1nOvwCaF346/wCCO8m2HP8AAJeCSLJ2m2CLPBTc5TMzE3sfMHTA32fuLKbItmGFUoB8FtNwPKYbWmXZEpcksW2qcxNGyZzzDCItb7QpbeCYeVF4K8huFoy5biQz5vJocjo6Sw1/6M/0THpgvuTs4i3y5OSZBcW3MDSLcbHHqKPxQcbTFF7nXhrtLvXUz6Yzu1P5iHp56P8AQj3ocLlp2ouA4wAFa8xaOBBeFvOYG1L0gK7+VucznBcwz5BtVgruhu8Ec60GLOGJgp4tDxmVxb/WoLXuCsbRzIp1XBFW1MEc0KFqiFHLuhru0K1p9Xd1AAIDlPk1iAzGFibkdkKKYd1SLeGDmD5sUC7Ko4jLiwYcPSJJtr7Aua/b3KZbwkp+RwcSiliOU4XUGyNudwkJFAFroMmOcVHx6C9lycZnAlxqfCINl3ePzLwdi35WYV7YNrpy/SGbkQH4BcIC0zSaBoxattNvcPueUkUuFVWWB+YmmbCsnwmKNsz7rQw5bxEPEGsVNwKwIIkJ8D8ykMARaoB0tRbAd1GORjkMcwSotF6m6TnChlYCx1X8YNsRTVZQampY/qcwN8hKO0DJxo1xCtWEi10cF/NQN1UlMtDGH5j5jJvt3A7WUfmqTxv4j3iIeWpCpAxK1U9eoMcF6+5E1/Ami25lXIN+YqmhpZPj3EVoqxolP45LDY6/LcvTapWrSiGi3Fi/1NyXA3qDhLd7958E5qDf+mBhyUymuaWlT0FSCcRZ/lFUHMbeJ/4Eb+KNacb48y1E1tiSqKqoDMRPRL+EBCUP38u1TUFpMDcstZnhxUwc+Hk4Jg5MUw9J5g5v5MU07gr8JdvmHPEqYuFgQwvTne5aBSYTEzEFwRVXUQXSdoPYQ9fm213UvV0Hl19wgqdLr/lRacKBzbk8J9r+617wlByyVmbey35ghSJxPpdUanNQdTz+5c60Apk2qb5qzcZsAGPw6byfpUp9zSVcRjyI5HXSUfeNVEwhxBBUUjaDoBGK3/6g21UsMqldh2Tb2mDgh7HFpMlXSBRt5SpEFAoOX4R19Eu0ejWHU+VIwt9u0PlQuRwlr0is6Qc0YR7jLe5ih+jK3QqCNl879zPb/uWEKlnTOoIvr4gtm8UtbKsmVzgGx4kmkZz2EGSn69yo9rFlD5hnoUCnLMVuxylD+dfxUCWOZDG25JJrKpVt8gps4iLxTSKSL+7S7KfuCQg7LnoCB/GUmuLyn8gmd5z/AGTBWvoG5f1nI2Mrcru3/pH3jKiouARrbTB9TNa9EAoRXf3AKFKudYlrRheZAZGaYEOxUaBpxZ4X7pWeX44CsWn3oUdwachmuiaH7gnJ3Bs9rlbiLK8IWyUM7hXScPfuEaPrqogIBex/bNri/Aag/wBlfEQoff1Z9Q+GX0XMqi6VpWW/asQ29yzN3H7qOIpK57ZYLhWLI1hF27lOFnU3V8pzAMIMFIv5VzT00tW3dOWBRFNoyV56IRWMQci/ZX5ShOq4sToqoy8YU0lS1RaWXle1ZmgoP+QJqW0+XELu0mr8R6hxTsfCpcdgo3LAVAwW06e4VUEvK/aAq44QQTs2u5Wp81WQCzLaSnuYcUA44EHr5tZTXhCxMYNBV9qmIIQJaV8v1EAdG/EyrS6NkH1AYCv1HMyuMRbPaLVS+wEJbIU+N72/ZEo9QWdaIm2VzYfkqIuYZmO32lIJbAGBJHj2weUeY1XS+/CFEV8+gQRlKD0UykVsV6Ll/C5XU0VHbSZBXAm2y9EBYTGRD9ruYR5l+iUb6MLXQ8FCOEJYS7e9UR5oSis2JDJ4uYYdlfyQ+6JM3eWUZ0RsxP8AKPQDZXHSXo5I4tuBAJc1E5owM2ANq5swg69tAPu6ZGLAivK3EzhPvNF07IB8AUUbxeT1C2kA2C/lPxHJz6diV7Klyh7ymXW0BYS71MGl8xE+0hSROIY9/Q+1NZRvnAFJY5tot5yAi5M9WJ+RA7TnS7iX0O+H2mTxmhdkEkgEg4Giat1FGLeXawrlQeZlI7oGNym8RUovzhwr4p95ZwQBlKbKhGGEyylyFmPluGq72AQDiEaD/IwfcIlG4JpGzEB5hvXzYPfyw+fDX6L/AF8ytJczziBMlEKls6XLo6HwEoFeqLILQGw/mDC+qZZVA5K+P2RapQH/AKENqkcqfySh58sbR7Bx0L7gqG8+vJ7S7WgaGcawf4izrM5T4LkvE86Zk0VeaS7yrPdwX9cbXzQQmlLhzj9QuNlcEEJENdIHJ4DA1rdPCH1EgDA7GRHgglka56EJ0vMZf9S6Kn1MSrkUUYJKx5pE/mM8AiNvAg2ltzHh6CEnS0KDLlXiLq8kW2coWvP9QRj1PtyZQNhyK0qeCLSxPeKCOGjMp68Boz8ioikPPAahfKdeyUekNzhMbQq/BGmsau5z+fvUNKJ0jiFwfKVnZqDpKKbDzQ/mLu1O0ROeyChcJcAgqAXvkiJYu5KpEGn0GHJh7QAa0YHgJiHoTl3FpxpbJ7gozACB/pzCNOBvLTyhKZFp/Hy3Y5BgisBe/nwuAFljcLKUaGYc6QGj+wiODWE7gZV1siUFNNTMXlr7HwhF0wwTgOdy1XTmXvoxcQOcTUUr0f0TUo8DRlRzFh289THMUC4IP6A4pWTmXRCr/owpYNFQ8JClGHAMYVGXRrVZzkOCqh4EVQNmZn4VsxR3/TK+JbjljoNd/LxEGyDs9D3ChZVdcqXNXfv/AEijEVyQ+23KqPDzFSDsl7/JDTmwNMBYphFIPuiDzGDVd2c511PAwBotIV6LIjwaziZefn1iZnwrjLEAy6wp8p19051FlquFR+AXF+FmAIqxFxiWu6RT2rbcnBKgdAcnMGfNjnLXqEToCi/hC5tJaiEEVgZE3YWzHS4+G4torKAkNg7wtE+EQo0aeA1GeWbRDjE8w1obXms00C+uqQFinGa2liqIu2mYsg5kEVNf9oWSrInzAbWIOYsD7UBVOKldIGYVP0Ckc6gXNmNgTMcxlkuITAJ8VoRFUbDIQI4zfDhD4Iw/h6EnotjAuQPlFRkxYlRUO7V936S5iWHdP/sFVfmE/pMA1WmvygQgxVUN/kRjeakWnmcIo7CYIIUVjlLGLQGX8B6Im4xbgG3IjDkmPu9yiqHwQNpesCVrwwRJSzfSToucxv2u5TFlMrAhiAgG2p1aM88yG64CMGU0X+SYc1JUt/md33JoRb0j1UBq0ZfMMt6WrK/AXRUxJoeEmLI5/CH10rGYXFG6EWlOKx3Mmv8ApmG2rqzHBaEC+G6A/mJFh8yAjFkOkfiXo4IfSv8AQCKTNIF5ljlpo8sRrYsQIorBKxKp2xB54IcEE/bROKsBcMKguP2Q78UjGpg05YpaPCmNx6GKwUATXJLjqiz21M8CA6tgVdPcNLE1jj4Zg3CXYBfmEShqk1xAwaVxmCLAxtpivmHzt0r7IPgdcgg3nrDT/wA/uUIAZWNo/mCK3y6+4SitRUtGWPZDMWyIpAm+9uAWQpKkbGBFaJKltqDm65R9KcD3OaBUqGTjRGTCWuj2XiOtPGMpB3m4yyi/cBoWibzhUpmwLtwEoMMTa5+9Uo4LB5EF+YlaQ13ioXRuXPBIA2PW3nhDCmAqa5lQ1oXluFYmhXpHFTR6a1dlQMwZVS7xfhUXvi7pAZ2gbNeHyivizBqKoXAvue4jclIxbTslqsG3HWdVCLy0t0yrymllkqvqBoL0sOoDwDCq2BCqg4JB1SA/kgv+cSF6+EwgFKsQL8gPygCH7kEQwdS4hQYfKNG2y6hbAcTBgAdowVhBJSMC/cIVovz6fExPhV6jLveF4mtqbW4GLyPZm4HcM9eYa1E1KdwPtK/zCuj+DLr8yw/7iCAWCV8RBywuIZRjodEHKO5lMVKODBoS6r2c+NxP3qWIMNaQY0PIagtToW0WvyiFWHMrO4HFrmDaBg90+5ByWqdEXxNOdlhEhDRpI69TgHt9paFg0fPMUYqI4MPxP3mVVWUDhl/YaHrRAtFYzNTLlD/caW2zeS/aMDpkUsTugdZErUVo2xZODeMZw8scajs/mDa2WxJvZhcfwB8I4tGDuuYYF7AmIUuEN6E28wCI1EXbGhLBu23dQ7LaKu2wtOoMLvUDBVHg5fESjXqYLWvgsWMW3yr/ABGoUa9/EfETz8MHnengDuMBmkFaL8APzKdE0Ag/ZWIYVpSDUWRXwP5mH/8AuMjjlGRqNGZ7Q/iCaAjW/QTZl4YzcfaCZ6sJKxTqSXCidVUC+ASJkQ4cR3roK7NT2ZLnErqLapNrWN0S1GbLBisUgZZhRqJaoIu3ZwDUsu1cRWEnxlYvsPLma1w7lf2Xl5gZIrFdsu1p4JfkW1C+cdfxoMklB0PD940wmRb4g8RMDT7EDXufQyFTa1eKjU9AZf8AjuLPBjGp5IV85xInWBcSihlOs/lBWKbHkIDMLQvbEbwOcupy+CzH3K0fJ5vp+VzRktX5lWlAzTvGELHeds6vBqX8YPgosXkqbZ5s1TSzb223MY7lvn5RYGAEmyL4Sx8Wn95icRgMahe/9EoJVC7zUXuKo+KW4M7grfMfcnMIqcRmth90Oq6Lniy0FtyBQtcCxnzu8cRFwtILqC1AzyoHMrUyI+w7QLLAxdUsMyQytX7MvaDxBpJafeISo25ywF6GnQwhRkJ7lPbWi3THyw4Mc1ogEhYYGDmKPy1YCYX7x1Rkf4hgaam9Re7V/HuJS7mO7mepWHGWIKlpYMY6KR7FsTBTX3nG5h190s/+gcb4Qj3Dp0nnp1FFQrAMo0UfmZpOjh5gLEokMdEO/aspTDBzXZmGlguuo3SqWTJ0hkNFSQqgsl85zKw5uXi0BtcJp8NQILbwqATJ4mnulKvzDQym6IR/RbOjg04I3Do4JVCpXyhQrnfEwvD6w1KT4lXxL1BiTBGahCBHthVQfdDedPvEUUUPxC5y68wDGpQmXM1dWr/MEg6D2RkCl1tJ1GhaR4EANXsWSOLTK1Y2g9ZsSI74FGqOYOVtmJofmDAU+/Jo+5SnudwlwKqHcPmUE7pZUDdp7FDlUYc1te1/CFteCNGAVcSM5xruWmgcPSVnHSjkn2Um8zrx3eV/iI6DosEC0Nw//wDpltv6jwzBXef8Y6Xhw4WPMXQZdoLlZlujGma68xVFuIvDebIbrXCs4hGl0NVoCUHgJIzFaDFqiQo29F5o9vUZTYdaTiNFoJ15rbW12Kd4EoMapaI6K+ryUsaEWkPBcENKqWVjipZhqj9gQtGyLAm4FKAPHHm16jl80uHlv3AaTqN38JLtSFmdKOof2qAt/hwqC1lzrDoMCBbDthwzfoxDJVQBWYlFJDypUSuBag/kznLWYPcCzxkLp3jCn9bScNQQDl0tFvmD3L7ro6r89IMFVblCxZb5ah7h+MRvd9ssXbiGxc1zLUMsYCdFtm8owk2gZfKFnkRVvKB4sABFnN1KaloPMuhxeO5Za2JiZXZwR43uLiWcKfvaZ7TWD+ZqZ95ArWDgQDGKFmKjo6IvMqTCzGDQmSk0orYwJgzXhw4jNednnEyF37Q5TBRaG0SOKNFZsuBtm2E/eLKYDEelXRygqo1c68Q9EXytCGYsbTGLaD7oluzae1Xh/AdZdhu+4/EClW7oad135gsYMe0YiYJq36UFPW6woNPIGAkHtF3pW4TtklM4CwN1BUBg0wpp1UKYFcQU55hiS0chIuUmzs09EBwrXY0PywMba3oJdcl2BMvTSNnBCCuE6v743Ft+B/0hBQTJ/wBYj2rZ/shGQHJFAL/QzOQBQ+b3GJwCm7PuAX7BzHlnghQlSsTIyR8VQ22XCMUUW73RoxZg8zA6otziJjQkYO2ZdKpb9hS0WWYomCN5U0hmlKRoywDjYlY3b0sL90UxbC5sPmUyNouQulcXE1EtI0Ti2WX3jwegMVL73/tmLLL+3mW3933lD+r8z4f/AGzLj/d95tnf9sxiv+73LjR1/wBpi9rswb2gyqWnP+ruf7ARSRgXR+ZQU5P+05GPP/aU3x/tmYYcG0Lf9ycycLtK/r+a9wf7lNCb7Yyn1mhiyi+C/EzVtp/2wJizmfuU3OW05CM/2zPihOLJ5hk0re98tzC4XY4wH4NxPW2Ypdv7MVE4M5vzGXDRt6ioLAXg+aUET3YsWPkh+4r3LRs5RRhqtlEpgxVuHmNYqc2t8jmVtFvAWwnJDplVsW9QIhTc6xt2gKXnPMsr6Fu8qTQ2YmxusSyy/rfaWhABq+6GWRgrP3DpTkuLx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48" y="2000333"/>
            <a:ext cx="38957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02705" y="5104738"/>
            <a:ext cx="368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 credit: A.S., UBB student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995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Weights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Option 1</a:t>
            </a:r>
          </a:p>
          <a:p>
            <a:pPr lvl="1"/>
            <a:r>
              <a:rPr lang="en-GB" strike="sngStrike" dirty="0"/>
              <a:t>Initialize all weights to 0</a:t>
            </a:r>
          </a:p>
          <a:p>
            <a:pPr lvl="1"/>
            <a:r>
              <a:rPr lang="en-GB" dirty="0"/>
              <a:t>All neurons will compute the same output (and implicitly they will have the same gradients during </a:t>
            </a:r>
            <a:r>
              <a:rPr lang="en-GB" dirty="0" err="1"/>
              <a:t>backprop</a:t>
            </a:r>
            <a:r>
              <a:rPr lang="en-GB" dirty="0"/>
              <a:t> → same parameter output) </a:t>
            </a:r>
          </a:p>
          <a:p>
            <a:pPr lvl="1"/>
            <a:r>
              <a:rPr lang="en-GB" dirty="0"/>
              <a:t>No source of asymmetry 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Bad idea!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433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Weights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Option 1: Initialize all weights to 0</a:t>
            </a:r>
          </a:p>
          <a:p>
            <a:r>
              <a:rPr lang="en-GB" dirty="0"/>
              <a:t>Option 2: Small random numbers</a:t>
            </a:r>
          </a:p>
          <a:p>
            <a:pPr lvl="1"/>
            <a:r>
              <a:rPr lang="en-GB" dirty="0"/>
              <a:t>S</a:t>
            </a:r>
            <a:r>
              <a:rPr lang="en-GB" i="1" dirty="0"/>
              <a:t>ymmetry breaking </a:t>
            </a:r>
          </a:p>
          <a:p>
            <a:pPr lvl="1"/>
            <a:r>
              <a:rPr lang="en-GB" dirty="0"/>
              <a:t>Sample from a uniform distribution: 0.01*</a:t>
            </a:r>
            <a:r>
              <a:rPr lang="en-GB" dirty="0" err="1"/>
              <a:t>np.random.rand</a:t>
            </a:r>
            <a:r>
              <a:rPr lang="en-GB" dirty="0"/>
              <a:t>(D, H)</a:t>
            </a:r>
          </a:p>
          <a:p>
            <a:pPr lvl="1"/>
            <a:r>
              <a:rPr lang="en-GB" dirty="0"/>
              <a:t>Sample from a normal distribution: 0.01*</a:t>
            </a:r>
            <a:r>
              <a:rPr lang="en-GB" dirty="0" err="1"/>
              <a:t>np.random.randn</a:t>
            </a:r>
            <a:r>
              <a:rPr lang="en-GB" dirty="0"/>
              <a:t>(D, H)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324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Weights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Option 1: Initialize all weights to 0</a:t>
            </a:r>
          </a:p>
          <a:p>
            <a:r>
              <a:rPr lang="en-GB" dirty="0"/>
              <a:t>Option 2: Small random numbers</a:t>
            </a:r>
          </a:p>
          <a:p>
            <a:pPr lvl="1"/>
            <a:r>
              <a:rPr lang="en-GB" dirty="0"/>
              <a:t>S</a:t>
            </a:r>
            <a:r>
              <a:rPr lang="en-GB" i="1" dirty="0"/>
              <a:t>ymmetry breaking </a:t>
            </a:r>
          </a:p>
          <a:p>
            <a:pPr lvl="1"/>
            <a:r>
              <a:rPr lang="en-GB" dirty="0"/>
              <a:t>Sample from a uniform distribution: 0.01*</a:t>
            </a:r>
            <a:r>
              <a:rPr lang="en-GB" dirty="0" err="1"/>
              <a:t>np.random.rand</a:t>
            </a:r>
            <a:r>
              <a:rPr lang="en-GB" dirty="0"/>
              <a:t>(D, H)</a:t>
            </a:r>
          </a:p>
          <a:p>
            <a:pPr lvl="1"/>
            <a:r>
              <a:rPr lang="en-GB" dirty="0"/>
              <a:t>Sample from a normal distribution: 0.01*</a:t>
            </a:r>
            <a:r>
              <a:rPr lang="en-GB" dirty="0" err="1"/>
              <a:t>np.random.randn</a:t>
            </a:r>
            <a:r>
              <a:rPr lang="en-GB" dirty="0"/>
              <a:t>(D, H)</a:t>
            </a:r>
          </a:p>
          <a:p>
            <a:r>
              <a:rPr lang="en-GB" dirty="0"/>
              <a:t>Option 3: Sparse initialization</a:t>
            </a:r>
          </a:p>
          <a:p>
            <a:pPr lvl="1" algn="just"/>
            <a:r>
              <a:rPr lang="en-GB" dirty="0"/>
              <a:t>initialize weights to 0, but break symmetry: every neuron is randomly connected to a fixed number of neurons below it (with weights randomly sampled)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0429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A Walk-through of AlexNet. AlexNet famously won the 2012 ImageNet… | by Hao  Gao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31" y="3387328"/>
            <a:ext cx="10058400" cy="347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453763" y="1157577"/>
            <a:ext cx="9361336" cy="457200"/>
            <a:chOff x="1190045" y="1157577"/>
            <a:chExt cx="9361336" cy="457200"/>
          </a:xfrm>
        </p:grpSpPr>
        <p:grpSp>
          <p:nvGrpSpPr>
            <p:cNvPr id="13" name="Group 12"/>
            <p:cNvGrpSpPr/>
            <p:nvPr/>
          </p:nvGrpSpPr>
          <p:grpSpPr>
            <a:xfrm>
              <a:off x="1574358" y="1157577"/>
              <a:ext cx="8977023" cy="457200"/>
              <a:chOff x="1105231" y="1213236"/>
              <a:chExt cx="8977023" cy="4572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194313" y="1213236"/>
                <a:ext cx="2480807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Feature extraction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105231" y="1213236"/>
                <a:ext cx="2480807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Pre-processing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7217134" y="1213236"/>
                <a:ext cx="2480807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Classification</a:t>
                </a:r>
              </a:p>
            </p:txBody>
          </p:sp>
          <p:cxnSp>
            <p:nvCxnSpPr>
              <p:cNvPr id="6" name="Straight Arrow Connector 5"/>
              <p:cNvCxnSpPr>
                <a:stCxn id="8" idx="3"/>
                <a:endCxn id="4" idx="1"/>
              </p:cNvCxnSpPr>
              <p:nvPr/>
            </p:nvCxnSpPr>
            <p:spPr>
              <a:xfrm>
                <a:off x="3586038" y="1441836"/>
                <a:ext cx="60827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4" idx="3"/>
                <a:endCxn id="9" idx="1"/>
              </p:cNvCxnSpPr>
              <p:nvPr/>
            </p:nvCxnSpPr>
            <p:spPr>
              <a:xfrm>
                <a:off x="6675120" y="1441836"/>
                <a:ext cx="54201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9" idx="3"/>
              </p:cNvCxnSpPr>
              <p:nvPr/>
            </p:nvCxnSpPr>
            <p:spPr>
              <a:xfrm>
                <a:off x="9697941" y="1441836"/>
                <a:ext cx="38431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/>
            <p:nvPr/>
          </p:nvCxnSpPr>
          <p:spPr>
            <a:xfrm>
              <a:off x="1190045" y="1374250"/>
              <a:ext cx="38431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98748" y="1164203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8748" y="2918129"/>
            <a:ext cx="10710407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72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A91DB8A-3432-472C-B275-048395C2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vs Hyperparameters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A72708C-746F-40E8-AF5F-E1540C76E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621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Parameters: W, b</a:t>
            </a:r>
          </a:p>
          <a:p>
            <a:r>
              <a:rPr lang="en-GB" dirty="0"/>
              <a:t>Hyper-parameters: control/ determine the values of the parameters we compute</a:t>
            </a:r>
          </a:p>
          <a:p>
            <a:pPr lvl="1"/>
            <a:r>
              <a:rPr lang="en-GB" dirty="0"/>
              <a:t>Learning rate (for gradient descent)</a:t>
            </a:r>
          </a:p>
          <a:p>
            <a:pPr lvl="1"/>
            <a:r>
              <a:rPr lang="en-GB" dirty="0"/>
              <a:t>Number of iterations for gradient descent</a:t>
            </a:r>
          </a:p>
          <a:p>
            <a:pPr lvl="1"/>
            <a:r>
              <a:rPr lang="en-GB" dirty="0"/>
              <a:t>Number of hidden layers L</a:t>
            </a:r>
          </a:p>
          <a:p>
            <a:pPr lvl="1"/>
            <a:r>
              <a:rPr lang="en-GB" dirty="0"/>
              <a:t>Number of hidden units: n</a:t>
            </a:r>
            <a:r>
              <a:rPr lang="en-GB" baseline="30000" dirty="0"/>
              <a:t>[1]</a:t>
            </a:r>
            <a:r>
              <a:rPr lang="en-GB" dirty="0"/>
              <a:t>, n</a:t>
            </a:r>
            <a:r>
              <a:rPr lang="en-GB" baseline="30000" dirty="0"/>
              <a:t>[2]</a:t>
            </a:r>
            <a:endParaRPr lang="en-GB" dirty="0"/>
          </a:p>
          <a:p>
            <a:pPr lvl="1"/>
            <a:r>
              <a:rPr lang="en-GB" dirty="0"/>
              <a:t>Activation functions: </a:t>
            </a:r>
            <a:r>
              <a:rPr lang="en-GB" dirty="0" err="1"/>
              <a:t>ReLu</a:t>
            </a:r>
            <a:r>
              <a:rPr lang="en-GB" dirty="0"/>
              <a:t>, Leaky </a:t>
            </a:r>
            <a:r>
              <a:rPr lang="en-GB" dirty="0" err="1"/>
              <a:t>ReLu</a:t>
            </a:r>
            <a:r>
              <a:rPr lang="en-GB" dirty="0"/>
              <a:t>, tanh, </a:t>
            </a:r>
            <a:r>
              <a:rPr lang="en-GB" strike="sngStrike" dirty="0"/>
              <a:t>sigmoid</a:t>
            </a:r>
          </a:p>
          <a:p>
            <a:r>
              <a:rPr lang="en-GB" dirty="0"/>
              <a:t>Deep learning is an empirical and iterative process</a:t>
            </a:r>
          </a:p>
          <a:p>
            <a:pPr lvl="1"/>
            <a:r>
              <a:rPr lang="en-GB" dirty="0"/>
              <a:t>Idea</a:t>
            </a:r>
          </a:p>
          <a:p>
            <a:pPr lvl="1"/>
            <a:r>
              <a:rPr lang="en-GB" dirty="0"/>
              <a:t>Code</a:t>
            </a:r>
          </a:p>
          <a:p>
            <a:pPr lvl="1"/>
            <a:r>
              <a:rPr lang="en-GB" dirty="0"/>
              <a:t>Experiment</a:t>
            </a:r>
          </a:p>
          <a:p>
            <a:pPr marL="457200" lvl="1" indent="0">
              <a:buNone/>
            </a:pPr>
            <a:r>
              <a:rPr lang="en-GB" dirty="0"/>
              <a:t>REPEAT</a:t>
            </a:r>
          </a:p>
          <a:p>
            <a:pPr lvl="1"/>
            <a:endParaRPr lang="en-GB" dirty="0"/>
          </a:p>
        </p:txBody>
      </p:sp>
      <p:pic>
        <p:nvPicPr>
          <p:cNvPr id="3074" name="Picture 2" descr="Big Data LDN 2018: DEEP LEARNING AND THE CHALLENGE OF SCALE">
            <a:extLst>
              <a:ext uri="{FF2B5EF4-FFF2-40B4-BE49-F238E27FC236}">
                <a16:creationId xmlns="" xmlns:a16="http://schemas.microsoft.com/office/drawing/2014/main" id="{791E3875-EA7D-45E6-B4FE-C4B9580A2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4" t="23639" r="15676"/>
          <a:stretch/>
        </p:blipFill>
        <p:spPr bwMode="auto">
          <a:xfrm>
            <a:off x="7903597" y="4102872"/>
            <a:ext cx="4055165" cy="261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57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Preprocessing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9860"/>
          </a:xfrm>
        </p:spPr>
        <p:txBody>
          <a:bodyPr>
            <a:normAutofit/>
          </a:bodyPr>
          <a:lstStyle/>
          <a:p>
            <a:r>
              <a:rPr lang="en-GB" dirty="0"/>
              <a:t>Mean subtraction</a:t>
            </a:r>
          </a:p>
          <a:p>
            <a:pPr lvl="1"/>
            <a:r>
              <a:rPr lang="en-GB" dirty="0"/>
              <a:t>subtracting the mean across every individual </a:t>
            </a:r>
            <a:r>
              <a:rPr lang="en-GB" i="1" dirty="0"/>
              <a:t>feature</a:t>
            </a:r>
            <a:r>
              <a:rPr lang="en-GB" dirty="0"/>
              <a:t> in the data, and has the geometric interpretation of </a:t>
            </a:r>
            <a:r>
              <a:rPr lang="en-GB" dirty="0" err="1"/>
              <a:t>centering</a:t>
            </a:r>
            <a:r>
              <a:rPr lang="en-GB" dirty="0"/>
              <a:t> the cloud of data around the origin along every dimension</a:t>
            </a:r>
          </a:p>
          <a:p>
            <a:r>
              <a:rPr lang="en-GB" dirty="0"/>
              <a:t>Normalization</a:t>
            </a:r>
          </a:p>
          <a:p>
            <a:pPr lvl="1"/>
            <a:r>
              <a:rPr lang="en-GB" dirty="0"/>
              <a:t>normalizing the data so that they are of approximately the same scale</a:t>
            </a:r>
          </a:p>
          <a:p>
            <a:pPr lvl="1"/>
            <a:r>
              <a:rPr lang="en-GB" dirty="0"/>
              <a:t>divide each dimension by its standard deviation, once it has been zero-</a:t>
            </a:r>
            <a:r>
              <a:rPr lang="en-GB" dirty="0" err="1"/>
              <a:t>centered</a:t>
            </a:r>
            <a:endParaRPr lang="en-GB" dirty="0"/>
          </a:p>
          <a:p>
            <a:pPr lvl="1"/>
            <a:r>
              <a:rPr lang="en-GB" dirty="0"/>
              <a:t>normalize each dimension so that the min and max along the dimension is -1 and 1 respectively</a:t>
            </a:r>
          </a:p>
          <a:p>
            <a:pPr marL="0" indent="0">
              <a:buNone/>
            </a:pPr>
            <a:r>
              <a:rPr lang="en-GB" b="1" dirty="0"/>
              <a:t>!!Any pre-processing statistics must only be computed on the training data, and then applied to the validation / test data !! 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625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649" y="3121687"/>
            <a:ext cx="8584096" cy="671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4600" dirty="0">
                <a:hlinkClick r:id="rId2"/>
              </a:rPr>
              <a:t>https://playground.tensorflow.org</a:t>
            </a:r>
            <a:r>
              <a:rPr lang="en-GB" sz="4600" dirty="0" smtClean="0">
                <a:hlinkClick r:id="rId2"/>
              </a:rPr>
              <a:t>/</a:t>
            </a:r>
            <a:r>
              <a:rPr lang="en-GB" sz="4600" dirty="0" smtClean="0"/>
              <a:t> </a:t>
            </a:r>
            <a:endParaRPr lang="en-GB" sz="4600" dirty="0"/>
          </a:p>
        </p:txBody>
      </p:sp>
    </p:spTree>
    <p:extLst>
      <p:ext uri="{BB962C8B-B14F-4D97-AF65-F5344CB8AC3E}">
        <p14:creationId xmlns:p14="http://schemas.microsoft.com/office/powerpoint/2010/main" val="25468761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508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DDDDB-2355-4444-81A2-FB4B37E4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7" y="2011680"/>
            <a:ext cx="10328427" cy="298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6989" y="6063918"/>
            <a:ext cx="3470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Image source: </a:t>
            </a:r>
            <a:r>
              <a:rPr lang="en-GB" sz="1000" dirty="0">
                <a:hlinkClick r:id="rId3"/>
              </a:rPr>
              <a:t>https://en.wikipedia.org/wiki/Confusion_matrix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1016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convolutions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09" y="1905663"/>
            <a:ext cx="4222750" cy="83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70560" y="3238170"/>
          <a:ext cx="2895599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293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6036"/>
              </p:ext>
            </p:extLst>
          </p:nvPr>
        </p:nvGraphicFramePr>
        <p:xfrm>
          <a:off x="4189344" y="3927945"/>
          <a:ext cx="1447800" cy="1428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3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523087"/>
              </p:ext>
            </p:extLst>
          </p:nvPr>
        </p:nvGraphicFramePr>
        <p:xfrm>
          <a:off x="7278757" y="3863010"/>
          <a:ext cx="1699713" cy="1417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5884628" y="4419270"/>
            <a:ext cx="609600" cy="304800"/>
          </a:xfrm>
          <a:prstGeom prst="rightArrow">
            <a:avLst/>
          </a:prstGeom>
          <a:solidFill>
            <a:srgbClr val="66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695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convolutions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09" y="1905663"/>
            <a:ext cx="4222750" cy="83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80324"/>
              </p:ext>
            </p:extLst>
          </p:nvPr>
        </p:nvGraphicFramePr>
        <p:xfrm>
          <a:off x="670560" y="3238170"/>
          <a:ext cx="2895599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293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060145"/>
              </p:ext>
            </p:extLst>
          </p:nvPr>
        </p:nvGraphicFramePr>
        <p:xfrm>
          <a:off x="4023360" y="3935896"/>
          <a:ext cx="1447800" cy="1428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3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96987"/>
              </p:ext>
            </p:extLst>
          </p:nvPr>
        </p:nvGraphicFramePr>
        <p:xfrm>
          <a:off x="7278757" y="3863010"/>
          <a:ext cx="1699713" cy="1417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262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5884628" y="4419270"/>
            <a:ext cx="609600" cy="304800"/>
          </a:xfrm>
          <a:prstGeom prst="rightArrow">
            <a:avLst/>
          </a:prstGeom>
          <a:solidFill>
            <a:srgbClr val="66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3C92057-F289-4D3E-A246-8D5D944D1B38}"/>
              </a:ext>
            </a:extLst>
          </p:cNvPr>
          <p:cNvSpPr txBox="1"/>
          <p:nvPr/>
        </p:nvSpPr>
        <p:spPr>
          <a:xfrm>
            <a:off x="1669774" y="620996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-10 – 20 – 30 + 32 + 35 + 255 = 262</a:t>
            </a:r>
          </a:p>
        </p:txBody>
      </p:sp>
    </p:spTree>
    <p:extLst>
      <p:ext uri="{BB962C8B-B14F-4D97-AF65-F5344CB8AC3E}">
        <p14:creationId xmlns:p14="http://schemas.microsoft.com/office/powerpoint/2010/main" val="10647542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convolutions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09" y="1905663"/>
            <a:ext cx="4222750" cy="83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171527"/>
              </p:ext>
            </p:extLst>
          </p:nvPr>
        </p:nvGraphicFramePr>
        <p:xfrm>
          <a:off x="670560" y="3238170"/>
          <a:ext cx="2895599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293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o-RO" sz="16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023360" y="3935896"/>
          <a:ext cx="1447800" cy="1428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3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652654"/>
              </p:ext>
            </p:extLst>
          </p:nvPr>
        </p:nvGraphicFramePr>
        <p:xfrm>
          <a:off x="7278757" y="3863010"/>
          <a:ext cx="1699713" cy="1417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5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262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480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5884628" y="4419270"/>
            <a:ext cx="609600" cy="304800"/>
          </a:xfrm>
          <a:prstGeom prst="rightArrow">
            <a:avLst/>
          </a:prstGeom>
          <a:solidFill>
            <a:srgbClr val="66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3C92057-F289-4D3E-A246-8D5D944D1B38}"/>
              </a:ext>
            </a:extLst>
          </p:cNvPr>
          <p:cNvSpPr txBox="1"/>
          <p:nvPr/>
        </p:nvSpPr>
        <p:spPr>
          <a:xfrm>
            <a:off x="1669774" y="620996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-20-30-15+35+255+255 = 480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085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Convolutional filters</a:t>
            </a:r>
            <a:br>
              <a:rPr lang="en-GB" dirty="0"/>
            </a:br>
            <a:r>
              <a:rPr lang="en-GB" sz="2200" dirty="0"/>
              <a:t>What do you think is the effect of the following filters?</a:t>
            </a:r>
          </a:p>
        </p:txBody>
      </p:sp>
      <p:sp>
        <p:nvSpPr>
          <p:cNvPr id="4" name="AutoShape 2" descr="&#10;\begin{bmatrix}&#10;\ \ 0 &amp; -1 &amp; \ \ 0 \\&#10;-1 &amp; \ \ 5 &amp; -1 \\&#10;\ \ 0 &amp; -1 &amp; \ \ 0&#10;\end{bmatrix}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{\displaystyle {\frac {1}{256}}{\begin{bmatrix}1&amp;4&amp;6&amp;4&amp;1\\4&amp;16&amp;24&amp;16&amp;4\\6&amp;24&amp;36&amp;24&amp;6\\4&amp;16&amp;24&amp;16&amp;4\\1&amp;4&amp;6&amp;4&amp;1\end{bmatrix}}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3483" y="3240236"/>
                <a:ext cx="1998624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/>
                                  </a:rPr>
                                  <m:t>/9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1/9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1/9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1/9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1/9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1/9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1/9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1/9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1/9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3" y="3240236"/>
                <a:ext cx="1998624" cy="97270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43442" y="3315032"/>
                <a:ext cx="1268103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442" y="3315032"/>
                <a:ext cx="1268103" cy="823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2181" y="4808551"/>
                <a:ext cx="1441228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81" y="4808551"/>
                <a:ext cx="1441228" cy="82490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01751" y="4881909"/>
                <a:ext cx="178747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751" y="4881909"/>
                <a:ext cx="1787477" cy="823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39434" y="4881909"/>
                <a:ext cx="1787477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34" y="4881909"/>
                <a:ext cx="1787477" cy="82490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78444" y="4890557"/>
                <a:ext cx="1787476" cy="8469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444" y="4890557"/>
                <a:ext cx="1787476" cy="84696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1282" y="1897599"/>
                <a:ext cx="1268104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2" y="1897599"/>
                <a:ext cx="1268104" cy="82490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42107" y="1946980"/>
                <a:ext cx="1268104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107" y="1946980"/>
                <a:ext cx="1268104" cy="82490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6" name="Picture 6" descr="Spatial Filters - Gaussian Smoothi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92" y="2975125"/>
            <a:ext cx="1830405" cy="15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165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7684" y="1957967"/>
            <a:ext cx="9978929" cy="3154290"/>
            <a:chOff x="1117684" y="1957967"/>
            <a:chExt cx="9978929" cy="3154290"/>
          </a:xfrm>
        </p:grpSpPr>
        <p:pic>
          <p:nvPicPr>
            <p:cNvPr id="19458" name="Picture 2" descr="5: Kernels learned from AlexNet's first convolutional layer. | Download  Scientific Diagra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84" y="1957967"/>
              <a:ext cx="6019800" cy="234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668015" y="4742925"/>
              <a:ext cx="2428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Gabor filters</a:t>
              </a:r>
            </a:p>
          </p:txBody>
        </p:sp>
      </p:grpSp>
      <p:pic>
        <p:nvPicPr>
          <p:cNvPr id="19460" name="Picture 4" descr="Through The Eyes of Gabor Filter. The Gabor filter, named after Dennis… |  by Anuj shah (Exploring Neurons)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168" y="2113060"/>
            <a:ext cx="2682292" cy="232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70084" y="4748254"/>
            <a:ext cx="527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Kernels learned from </a:t>
            </a:r>
            <a:r>
              <a:rPr lang="en-GB" dirty="0" err="1"/>
              <a:t>AlexNet</a:t>
            </a:r>
            <a:r>
              <a:rPr lang="en-GB" dirty="0"/>
              <a:t> first 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32253020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we learn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Backpropagation</a:t>
            </a:r>
            <a:endParaRPr lang="en-GB" dirty="0"/>
          </a:p>
          <a:p>
            <a:pPr lvl="1"/>
            <a:r>
              <a:rPr lang="en-GB" dirty="0"/>
              <a:t>Forward pass, backward pass</a:t>
            </a:r>
          </a:p>
          <a:p>
            <a:r>
              <a:rPr lang="en-GB" dirty="0"/>
              <a:t>Artificial neural networks</a:t>
            </a:r>
          </a:p>
          <a:p>
            <a:pPr lvl="1"/>
            <a:r>
              <a:rPr lang="en-GB" dirty="0"/>
              <a:t>Input, output, hidden layers</a:t>
            </a:r>
          </a:p>
          <a:p>
            <a:pPr lvl="1"/>
            <a:r>
              <a:rPr lang="en-GB" dirty="0"/>
              <a:t>Activation functions</a:t>
            </a:r>
          </a:p>
          <a:p>
            <a:r>
              <a:rPr lang="en-GB" dirty="0"/>
              <a:t>Image convolution (final step towards CNN)</a:t>
            </a:r>
          </a:p>
        </p:txBody>
      </p:sp>
    </p:spTree>
    <p:extLst>
      <p:ext uri="{BB962C8B-B14F-4D97-AF65-F5344CB8AC3E}">
        <p14:creationId xmlns:p14="http://schemas.microsoft.com/office/powerpoint/2010/main" val="6027616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A806A9-F544-4CD1-9EF7-B8500FCF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Recommended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243168-2FB8-4665-8F21-7CF3C81D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674166"/>
          </a:xfrm>
        </p:spPr>
        <p:txBody>
          <a:bodyPr/>
          <a:lstStyle/>
          <a:p>
            <a:r>
              <a:rPr lang="en-GB" dirty="0"/>
              <a:t>Course 1: deeplearning.ai Neural networks fundamentals </a:t>
            </a:r>
          </a:p>
          <a:p>
            <a:pPr lvl="1"/>
            <a:r>
              <a:rPr lang="en-GB" dirty="0"/>
              <a:t>week 1, 2, 3, 4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3"/>
              </a:rPr>
              <a:t>http://cs231n.stanford.edu/</a:t>
            </a:r>
            <a:r>
              <a:rPr lang="en-GB" dirty="0"/>
              <a:t> </a:t>
            </a:r>
            <a:endParaRPr lang="en-GB" dirty="0" smtClean="0">
              <a:hlinkClick r:id="rId2"/>
            </a:endParaRPr>
          </a:p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://medium.com/@karpathy/yes-you-should-understand-backprop-e2f06eab496b</a:t>
            </a:r>
            <a:r>
              <a:rPr lang="en-GB" dirty="0"/>
              <a:t> </a:t>
            </a:r>
          </a:p>
          <a:p>
            <a:r>
              <a:rPr lang="en-GB" dirty="0">
                <a:hlinkClick r:id="rId4"/>
              </a:rPr>
              <a:t>https://developer.nvidia.com/blog/deep-learning-nutshell-core-concepts/#activation-function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89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99D364B5CBC4F8CB61B7C9DD82C50" ma:contentTypeVersion="2" ma:contentTypeDescription="Create a new document." ma:contentTypeScope="" ma:versionID="82f5f4d919f5199148ba6f3e9acc9f09">
  <xsd:schema xmlns:xsd="http://www.w3.org/2001/XMLSchema" xmlns:xs="http://www.w3.org/2001/XMLSchema" xmlns:p="http://schemas.microsoft.com/office/2006/metadata/properties" xmlns:ns2="003519e6-1151-47e3-af62-b6c7058ddb98" targetNamespace="http://schemas.microsoft.com/office/2006/metadata/properties" ma:root="true" ma:fieldsID="cbd0a4982075ec02ed8e17f4f7bf3e06" ns2:_="">
    <xsd:import namespace="003519e6-1151-47e3-af62-b6c7058ddb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3519e6-1151-47e3-af62-b6c7058dd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9BBE4C-3C65-490E-9D89-3ECB4F6D869A}"/>
</file>

<file path=customXml/itemProps2.xml><?xml version="1.0" encoding="utf-8"?>
<ds:datastoreItem xmlns:ds="http://schemas.openxmlformats.org/officeDocument/2006/customXml" ds:itemID="{B3A0A181-0C15-42C0-9E4B-A77EB110CBA4}"/>
</file>

<file path=customXml/itemProps3.xml><?xml version="1.0" encoding="utf-8"?>
<ds:datastoreItem xmlns:ds="http://schemas.openxmlformats.org/officeDocument/2006/customXml" ds:itemID="{100ADB9D-CF25-4B11-A42C-127AA9AC4F90}"/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5055</Words>
  <Application>Microsoft Office PowerPoint</Application>
  <PresentationFormat>Custom</PresentationFormat>
  <Paragraphs>1497</Paragraphs>
  <Slides>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Computer Vision and Deep Learning</vt:lpstr>
      <vt:lpstr>Last time – linear classification</vt:lpstr>
      <vt:lpstr>Today’s agenda</vt:lpstr>
      <vt:lpstr>Evaluating a model’s performance</vt:lpstr>
      <vt:lpstr>PowerPoint Presentation</vt:lpstr>
      <vt:lpstr>Evaluation metrics</vt:lpstr>
      <vt:lpstr>Evaluation metrics</vt:lpstr>
      <vt:lpstr>Tumour classification</vt:lpstr>
      <vt:lpstr>Confusion matrix</vt:lpstr>
      <vt:lpstr>Precision, Recall, F1 score</vt:lpstr>
      <vt:lpstr>Precision vs. recall</vt:lpstr>
      <vt:lpstr>Precision vs. recall</vt:lpstr>
      <vt:lpstr>Receiver Operating characteristic curve ROC curve</vt:lpstr>
      <vt:lpstr>Receiver Operating characteristic curve ROC curve</vt:lpstr>
      <vt:lpstr>Receiver Operating characteristic curve ROC curve</vt:lpstr>
      <vt:lpstr>Receiver Operating characteristic curve ROC curve</vt:lpstr>
      <vt:lpstr>Receiver Operating characteristic curve ROC curve</vt:lpstr>
      <vt:lpstr>Area under the curve AUC</vt:lpstr>
      <vt:lpstr>How do we compute the gradients?</vt:lpstr>
      <vt:lpstr>Computational graphs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Computational graphs – forward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Computational graphs – backward pass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Backprop example With a neural network in mind</vt:lpstr>
      <vt:lpstr>Multivariate chain rule</vt:lpstr>
      <vt:lpstr>Patterns in backpropagation</vt:lpstr>
      <vt:lpstr>Back-propagation for vectors</vt:lpstr>
      <vt:lpstr>Forward/backward API</vt:lpstr>
      <vt:lpstr>PowerPoint Presentation</vt:lpstr>
      <vt:lpstr>Neural networks</vt:lpstr>
      <vt:lpstr>Why do we need activation functions?</vt:lpstr>
      <vt:lpstr>Activation functions</vt:lpstr>
      <vt:lpstr>Activation functions</vt:lpstr>
      <vt:lpstr>Activation functions</vt:lpstr>
      <vt:lpstr>Activation functions</vt:lpstr>
      <vt:lpstr>Neural networks</vt:lpstr>
      <vt:lpstr>Neural network and the brain</vt:lpstr>
      <vt:lpstr>Neural networks - notation</vt:lpstr>
      <vt:lpstr>Neural networks - notation</vt:lpstr>
      <vt:lpstr>Multiple layer hidden network</vt:lpstr>
      <vt:lpstr>Multiple layer hidden network  Notation and matrix dimensions</vt:lpstr>
      <vt:lpstr>Putting it all together</vt:lpstr>
      <vt:lpstr>Forward and backward computations at a given layer l</vt:lpstr>
      <vt:lpstr>Forward and backward functions in NN</vt:lpstr>
      <vt:lpstr>Forward and backward functions in NN</vt:lpstr>
      <vt:lpstr>Forward propagation for a layer l</vt:lpstr>
      <vt:lpstr>Backward propagation for a layer l</vt:lpstr>
      <vt:lpstr>Why do we need deep representation?</vt:lpstr>
      <vt:lpstr>Why do we need deep representation?</vt:lpstr>
      <vt:lpstr>Weights initialization</vt:lpstr>
      <vt:lpstr>Weights initialization</vt:lpstr>
      <vt:lpstr>Weights initialization</vt:lpstr>
      <vt:lpstr>Weights initialization</vt:lpstr>
      <vt:lpstr>PowerPoint Presentation</vt:lpstr>
      <vt:lpstr>Parameters vs Hyperparameters</vt:lpstr>
      <vt:lpstr>Data Preprocessing</vt:lpstr>
      <vt:lpstr>Playground</vt:lpstr>
      <vt:lpstr>Convolutions</vt:lpstr>
      <vt:lpstr>Image convolutions</vt:lpstr>
      <vt:lpstr>Image convolutions</vt:lpstr>
      <vt:lpstr>Image convolutions</vt:lpstr>
      <vt:lpstr>Convolutional filters What do you think is the effect of the following filters?</vt:lpstr>
      <vt:lpstr>PowerPoint Presentation</vt:lpstr>
      <vt:lpstr>What did we learn today?</vt:lpstr>
      <vt:lpstr>Recommended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Deep Learning</dc:title>
  <dc:creator>borza_diana@yahoo.com</dc:creator>
  <cp:lastModifiedBy>diana</cp:lastModifiedBy>
  <cp:revision>199</cp:revision>
  <dcterms:created xsi:type="dcterms:W3CDTF">2020-10-09T14:09:54Z</dcterms:created>
  <dcterms:modified xsi:type="dcterms:W3CDTF">2021-10-14T13:03:05Z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0x01010027499D364B5CBC4F8CB61B7C9DD82C50</vt:lpwstr>
  </property>
</Properties>
</file>